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1" r:id="rId1"/>
  </p:sldMasterIdLst>
  <p:notesMasterIdLst>
    <p:notesMasterId r:id="rId21"/>
  </p:notesMasterIdLst>
  <p:sldIdLst>
    <p:sldId id="256" r:id="rId2"/>
    <p:sldId id="278" r:id="rId3"/>
    <p:sldId id="271" r:id="rId4"/>
    <p:sldId id="272" r:id="rId5"/>
    <p:sldId id="273" r:id="rId6"/>
    <p:sldId id="276" r:id="rId7"/>
    <p:sldId id="279" r:id="rId8"/>
    <p:sldId id="289" r:id="rId9"/>
    <p:sldId id="290" r:id="rId10"/>
    <p:sldId id="280" r:id="rId11"/>
    <p:sldId id="281" r:id="rId12"/>
    <p:sldId id="282" r:id="rId13"/>
    <p:sldId id="283" r:id="rId14"/>
    <p:sldId id="284" r:id="rId15"/>
    <p:sldId id="285" r:id="rId16"/>
    <p:sldId id="286" r:id="rId17"/>
    <p:sldId id="287" r:id="rId18"/>
    <p:sldId id="288"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B70D4-8B29-4202-A43E-97F99F405659}" type="doc">
      <dgm:prSet loTypeId="urn:microsoft.com/office/officeart/2008/layout/HalfCircleOrganizationChart" loCatId="hierarchy" qsTypeId="urn:microsoft.com/office/officeart/2005/8/quickstyle/simple1" qsCatId="simple" csTypeId="urn:microsoft.com/office/officeart/2005/8/colors/accent3_4" csCatId="accent3" phldr="1"/>
      <dgm:spPr/>
      <dgm:t>
        <a:bodyPr/>
        <a:lstStyle/>
        <a:p>
          <a:endParaRPr lang="el-GR"/>
        </a:p>
      </dgm:t>
    </dgm:pt>
    <dgm:pt modelId="{3DE96A1A-D96D-4D6B-93F3-696697B196E9}">
      <dgm:prSet phldrT="[Κείμενο]" custT="1"/>
      <dgm:spPr/>
      <dgm:t>
        <a:bodyPr/>
        <a:lstStyle/>
        <a:p>
          <a:r>
            <a:rPr lang="el-GR" sz="1800" b="1" dirty="0">
              <a:effectLst/>
              <a:latin typeface="Constantia" panose="02030602050306030303" pitchFamily="18" charset="0"/>
              <a:ea typeface="Aptos" panose="020B0004020202020204" pitchFamily="34" charset="0"/>
              <a:cs typeface="Calibri" panose="020F0502020204030204" pitchFamily="34" charset="0"/>
            </a:rPr>
            <a:t>Α</a:t>
          </a:r>
          <a:r>
            <a:rPr lang="el-GR" sz="1800" b="1" dirty="0">
              <a:effectLst/>
              <a:latin typeface="Constantia" panose="02030602050306030303" pitchFamily="18" charset="0"/>
              <a:ea typeface="Aptos" panose="020B0004020202020204" pitchFamily="34" charset="0"/>
              <a:cs typeface="Times New Roman" panose="02020603050405020304" pitchFamily="18" charset="0"/>
            </a:rPr>
            <a:t>ναβάθμιση του Παρατηρητηρίου σε μηχανισμό συλλογής πρωτογενών δεδομένων </a:t>
          </a:r>
          <a:endParaRPr lang="el-GR" sz="1800" b="1" dirty="0">
            <a:latin typeface="Constantia" panose="02030602050306030303" pitchFamily="18" charset="0"/>
          </a:endParaRPr>
        </a:p>
      </dgm:t>
    </dgm:pt>
    <dgm:pt modelId="{B05DA6CE-D2AE-4E69-AEA5-F1803C77338D}" type="parTrans" cxnId="{3B26D03C-90D8-450E-8191-1744A909B98C}">
      <dgm:prSet/>
      <dgm:spPr/>
      <dgm:t>
        <a:bodyPr/>
        <a:lstStyle/>
        <a:p>
          <a:endParaRPr lang="el-GR" sz="1600"/>
        </a:p>
      </dgm:t>
    </dgm:pt>
    <dgm:pt modelId="{2FE9BB9D-2685-4657-AB0B-E3F4EC70484D}" type="sibTrans" cxnId="{3B26D03C-90D8-450E-8191-1744A909B98C}">
      <dgm:prSet/>
      <dgm:spPr/>
      <dgm:t>
        <a:bodyPr/>
        <a:lstStyle/>
        <a:p>
          <a:endParaRPr lang="el-GR" sz="1600"/>
        </a:p>
      </dgm:t>
    </dgm:pt>
    <dgm:pt modelId="{777AE841-53A1-4233-B1D0-ADAD0702ADDE}">
      <dgm:prSet phldrT="[Κείμενο]" custT="1"/>
      <dgm:spPr/>
      <dgm:t>
        <a:bodyPr/>
        <a:lstStyle/>
        <a:p>
          <a:r>
            <a:rPr lang="el-GR" sz="1600" b="1" dirty="0">
              <a:latin typeface="Constantia" panose="02030602050306030303" pitchFamily="18" charset="0"/>
            </a:rPr>
            <a:t>Οι δικές μας έρευνες</a:t>
          </a:r>
        </a:p>
      </dgm:t>
    </dgm:pt>
    <dgm:pt modelId="{07903B57-1AE0-4FD9-A928-F6C21A0E18B7}" type="parTrans" cxnId="{A7AEA54F-F1CF-4C85-A0BE-CAF94A971030}">
      <dgm:prSet/>
      <dgm:spPr/>
      <dgm:t>
        <a:bodyPr/>
        <a:lstStyle/>
        <a:p>
          <a:endParaRPr lang="el-GR" sz="1600"/>
        </a:p>
      </dgm:t>
    </dgm:pt>
    <dgm:pt modelId="{4EC66E8C-B0F0-4488-890E-1D0D63EC1C1F}" type="sibTrans" cxnId="{A7AEA54F-F1CF-4C85-A0BE-CAF94A971030}">
      <dgm:prSet/>
      <dgm:spPr/>
      <dgm:t>
        <a:bodyPr/>
        <a:lstStyle/>
        <a:p>
          <a:endParaRPr lang="el-GR" sz="1600"/>
        </a:p>
      </dgm:t>
    </dgm:pt>
    <dgm:pt modelId="{AAFB99D2-56F9-409C-9390-B1D3E326C375}">
      <dgm:prSet phldrT="[Κείμενο]" custT="1"/>
      <dgm:spPr/>
      <dgm:t>
        <a:bodyPr/>
        <a:lstStyle/>
        <a:p>
          <a:r>
            <a:rPr lang="el-GR" sz="1600" b="1" dirty="0">
              <a:latin typeface="Constantia" panose="02030602050306030303" pitchFamily="18" charset="0"/>
            </a:rPr>
            <a:t>Ειδικά Βαρόμετρα Δικαιωμάτων</a:t>
          </a:r>
        </a:p>
      </dgm:t>
    </dgm:pt>
    <dgm:pt modelId="{28654863-55CA-4EAF-B341-C2DA2CCAB368}" type="parTrans" cxnId="{FB3A022D-05A2-4791-9644-78A7C9640E32}">
      <dgm:prSet/>
      <dgm:spPr/>
      <dgm:t>
        <a:bodyPr/>
        <a:lstStyle/>
        <a:p>
          <a:endParaRPr lang="el-GR" sz="1600"/>
        </a:p>
      </dgm:t>
    </dgm:pt>
    <dgm:pt modelId="{E35D63E0-6D4F-484A-8B58-57F75E611F24}" type="sibTrans" cxnId="{FB3A022D-05A2-4791-9644-78A7C9640E32}">
      <dgm:prSet/>
      <dgm:spPr/>
      <dgm:t>
        <a:bodyPr/>
        <a:lstStyle/>
        <a:p>
          <a:endParaRPr lang="el-GR" sz="1600"/>
        </a:p>
      </dgm:t>
    </dgm:pt>
    <dgm:pt modelId="{A1972582-44BA-468A-B82D-319C86542621}" type="asst">
      <dgm:prSet custT="1"/>
      <dgm:spPr/>
      <dgm:t>
        <a:bodyPr/>
        <a:lstStyle/>
        <a:p>
          <a:r>
            <a:rPr lang="el-GR" sz="1600" b="1" dirty="0">
              <a:latin typeface="Constantia" panose="02030602050306030303" pitchFamily="18" charset="0"/>
            </a:rPr>
            <a:t>Τακτικό Βαρόμετρο Δικαιωμάτων </a:t>
          </a:r>
        </a:p>
      </dgm:t>
    </dgm:pt>
    <dgm:pt modelId="{0D2610F6-8FD1-4E9A-8958-AE4D1960E925}" type="parTrans" cxnId="{8CB9F61A-E90B-4E48-ABA9-FDB91C63A35B}">
      <dgm:prSet/>
      <dgm:spPr/>
      <dgm:t>
        <a:bodyPr/>
        <a:lstStyle/>
        <a:p>
          <a:endParaRPr lang="el-GR" sz="1600"/>
        </a:p>
      </dgm:t>
    </dgm:pt>
    <dgm:pt modelId="{F93C954A-87FB-4B4C-AA54-1CADC04A0B06}" type="sibTrans" cxnId="{8CB9F61A-E90B-4E48-ABA9-FDB91C63A35B}">
      <dgm:prSet/>
      <dgm:spPr/>
      <dgm:t>
        <a:bodyPr/>
        <a:lstStyle/>
        <a:p>
          <a:endParaRPr lang="el-GR" sz="1600"/>
        </a:p>
      </dgm:t>
    </dgm:pt>
    <dgm:pt modelId="{39953CD9-D308-44EE-8342-CACAD29E1367}">
      <dgm:prSet custT="1"/>
      <dgm:spPr/>
      <dgm:t>
        <a:bodyPr/>
        <a:lstStyle/>
        <a:p>
          <a:r>
            <a:rPr lang="el-GR" sz="1600" dirty="0">
              <a:latin typeface="Constantia" panose="02030602050306030303" pitchFamily="18" charset="0"/>
            </a:rPr>
            <a:t>Αξιόπιστα και χρήσιμα δεδομένα για το αναπηρικό κίνημα</a:t>
          </a:r>
        </a:p>
      </dgm:t>
    </dgm:pt>
    <dgm:pt modelId="{6D44B9A7-B282-4C34-B87A-A56A4F089560}" type="parTrans" cxnId="{EACACB3A-BF6B-43C3-8A52-F21993AF9791}">
      <dgm:prSet/>
      <dgm:spPr/>
      <dgm:t>
        <a:bodyPr/>
        <a:lstStyle/>
        <a:p>
          <a:endParaRPr lang="el-GR" sz="1600"/>
        </a:p>
      </dgm:t>
    </dgm:pt>
    <dgm:pt modelId="{D5EBB150-A32C-4E39-B0E3-71C563622483}" type="sibTrans" cxnId="{EACACB3A-BF6B-43C3-8A52-F21993AF9791}">
      <dgm:prSet/>
      <dgm:spPr/>
      <dgm:t>
        <a:bodyPr/>
        <a:lstStyle/>
        <a:p>
          <a:endParaRPr lang="el-GR" sz="1600"/>
        </a:p>
      </dgm:t>
    </dgm:pt>
    <dgm:pt modelId="{0C068DEF-5808-4288-B3E7-F2D31B9BDD3F}" type="pres">
      <dgm:prSet presAssocID="{4C0B70D4-8B29-4202-A43E-97F99F405659}" presName="Name0" presStyleCnt="0">
        <dgm:presLayoutVars>
          <dgm:orgChart val="1"/>
          <dgm:chPref val="1"/>
          <dgm:dir/>
          <dgm:animOne val="branch"/>
          <dgm:animLvl val="lvl"/>
          <dgm:resizeHandles/>
        </dgm:presLayoutVars>
      </dgm:prSet>
      <dgm:spPr/>
    </dgm:pt>
    <dgm:pt modelId="{63879424-3605-4102-8661-59DAD6338C06}" type="pres">
      <dgm:prSet presAssocID="{3DE96A1A-D96D-4D6B-93F3-696697B196E9}" presName="hierRoot1" presStyleCnt="0">
        <dgm:presLayoutVars>
          <dgm:hierBranch val="init"/>
        </dgm:presLayoutVars>
      </dgm:prSet>
      <dgm:spPr/>
    </dgm:pt>
    <dgm:pt modelId="{64C64502-3AE3-4A17-9871-FAB81E662490}" type="pres">
      <dgm:prSet presAssocID="{3DE96A1A-D96D-4D6B-93F3-696697B196E9}" presName="rootComposite1" presStyleCnt="0"/>
      <dgm:spPr/>
    </dgm:pt>
    <dgm:pt modelId="{96362DDA-46AE-4FA9-AD51-10CF06F24B89}" type="pres">
      <dgm:prSet presAssocID="{3DE96A1A-D96D-4D6B-93F3-696697B196E9}" presName="rootText1" presStyleLbl="alignAcc1" presStyleIdx="0" presStyleCnt="0" custScaleX="366555" custScaleY="199675">
        <dgm:presLayoutVars>
          <dgm:chPref val="3"/>
        </dgm:presLayoutVars>
      </dgm:prSet>
      <dgm:spPr/>
    </dgm:pt>
    <dgm:pt modelId="{9AA5D4ED-A778-4DF9-8B85-9897CDC1F982}" type="pres">
      <dgm:prSet presAssocID="{3DE96A1A-D96D-4D6B-93F3-696697B196E9}" presName="topArc1" presStyleLbl="parChTrans1D1" presStyleIdx="0" presStyleCnt="10"/>
      <dgm:spPr/>
    </dgm:pt>
    <dgm:pt modelId="{87DD73C0-7346-4B0D-9B0E-E98FE9B42B8E}" type="pres">
      <dgm:prSet presAssocID="{3DE96A1A-D96D-4D6B-93F3-696697B196E9}" presName="bottomArc1" presStyleLbl="parChTrans1D1" presStyleIdx="1" presStyleCnt="10"/>
      <dgm:spPr/>
    </dgm:pt>
    <dgm:pt modelId="{530F348B-9F5C-4F14-BFCD-B3DE15AB49CB}" type="pres">
      <dgm:prSet presAssocID="{3DE96A1A-D96D-4D6B-93F3-696697B196E9}" presName="topConnNode1" presStyleLbl="node1" presStyleIdx="0" presStyleCnt="0"/>
      <dgm:spPr/>
    </dgm:pt>
    <dgm:pt modelId="{7D53D41B-EF46-4BCA-931F-376617D11CB1}" type="pres">
      <dgm:prSet presAssocID="{3DE96A1A-D96D-4D6B-93F3-696697B196E9}" presName="hierChild2" presStyleCnt="0"/>
      <dgm:spPr/>
    </dgm:pt>
    <dgm:pt modelId="{23A04308-8DC3-4BCC-9F4C-5D964EFDABB2}" type="pres">
      <dgm:prSet presAssocID="{07903B57-1AE0-4FD9-A928-F6C21A0E18B7}" presName="Name28" presStyleLbl="parChTrans1D2" presStyleIdx="0" presStyleCnt="1"/>
      <dgm:spPr/>
    </dgm:pt>
    <dgm:pt modelId="{B1B190F3-116C-45BB-B0FE-9BDE0172C300}" type="pres">
      <dgm:prSet presAssocID="{777AE841-53A1-4233-B1D0-ADAD0702ADDE}" presName="hierRoot2" presStyleCnt="0">
        <dgm:presLayoutVars>
          <dgm:hierBranch val="init"/>
        </dgm:presLayoutVars>
      </dgm:prSet>
      <dgm:spPr/>
    </dgm:pt>
    <dgm:pt modelId="{06974CF5-11AD-470A-B4FD-68144231AAC0}" type="pres">
      <dgm:prSet presAssocID="{777AE841-53A1-4233-B1D0-ADAD0702ADDE}" presName="rootComposite2" presStyleCnt="0"/>
      <dgm:spPr/>
    </dgm:pt>
    <dgm:pt modelId="{423527B8-10BE-497B-A0A8-27BBDA54F569}" type="pres">
      <dgm:prSet presAssocID="{777AE841-53A1-4233-B1D0-ADAD0702ADDE}" presName="rootText2" presStyleLbl="alignAcc1" presStyleIdx="0" presStyleCnt="0" custScaleX="148941" custLinFactNeighborX="-4132" custLinFactNeighborY="71939">
        <dgm:presLayoutVars>
          <dgm:chPref val="3"/>
        </dgm:presLayoutVars>
      </dgm:prSet>
      <dgm:spPr/>
    </dgm:pt>
    <dgm:pt modelId="{04080CE1-9AED-443F-B83D-628F7BF39A1D}" type="pres">
      <dgm:prSet presAssocID="{777AE841-53A1-4233-B1D0-ADAD0702ADDE}" presName="topArc2" presStyleLbl="parChTrans1D1" presStyleIdx="2" presStyleCnt="10"/>
      <dgm:spPr/>
    </dgm:pt>
    <dgm:pt modelId="{F325EC09-BBA4-4412-BB13-BCA9F53C9083}" type="pres">
      <dgm:prSet presAssocID="{777AE841-53A1-4233-B1D0-ADAD0702ADDE}" presName="bottomArc2" presStyleLbl="parChTrans1D1" presStyleIdx="3" presStyleCnt="10"/>
      <dgm:spPr/>
    </dgm:pt>
    <dgm:pt modelId="{539B3F20-CD93-4EE6-A8B5-66E6C9CF4047}" type="pres">
      <dgm:prSet presAssocID="{777AE841-53A1-4233-B1D0-ADAD0702ADDE}" presName="topConnNode2" presStyleLbl="node2" presStyleIdx="0" presStyleCnt="0"/>
      <dgm:spPr/>
    </dgm:pt>
    <dgm:pt modelId="{BB574423-F2F7-4BE5-826D-AAC4B92B07DF}" type="pres">
      <dgm:prSet presAssocID="{777AE841-53A1-4233-B1D0-ADAD0702ADDE}" presName="hierChild4" presStyleCnt="0"/>
      <dgm:spPr/>
    </dgm:pt>
    <dgm:pt modelId="{2031A508-73DA-416C-A66F-14F7E760AED1}" type="pres">
      <dgm:prSet presAssocID="{28654863-55CA-4EAF-B341-C2DA2CCAB368}" presName="Name28" presStyleLbl="parChTrans1D3" presStyleIdx="0" presStyleCnt="3"/>
      <dgm:spPr/>
    </dgm:pt>
    <dgm:pt modelId="{AA9135B6-87EF-4AD3-B092-594209630563}" type="pres">
      <dgm:prSet presAssocID="{AAFB99D2-56F9-409C-9390-B1D3E326C375}" presName="hierRoot2" presStyleCnt="0">
        <dgm:presLayoutVars>
          <dgm:hierBranch val="init"/>
        </dgm:presLayoutVars>
      </dgm:prSet>
      <dgm:spPr/>
    </dgm:pt>
    <dgm:pt modelId="{FE8D4972-DE78-49AB-B434-FD5F49318974}" type="pres">
      <dgm:prSet presAssocID="{AAFB99D2-56F9-409C-9390-B1D3E326C375}" presName="rootComposite2" presStyleCnt="0"/>
      <dgm:spPr/>
    </dgm:pt>
    <dgm:pt modelId="{DBF251F2-CD7E-4C90-B93E-0A7CE6389BB2}" type="pres">
      <dgm:prSet presAssocID="{AAFB99D2-56F9-409C-9390-B1D3E326C375}" presName="rootText2" presStyleLbl="alignAcc1" presStyleIdx="0" presStyleCnt="0" custScaleX="202547" custLinFactNeighborX="19884" custLinFactNeighborY="-79535">
        <dgm:presLayoutVars>
          <dgm:chPref val="3"/>
        </dgm:presLayoutVars>
      </dgm:prSet>
      <dgm:spPr/>
    </dgm:pt>
    <dgm:pt modelId="{A7DF1BFC-E9A3-441C-8A16-4FA9408DDABA}" type="pres">
      <dgm:prSet presAssocID="{AAFB99D2-56F9-409C-9390-B1D3E326C375}" presName="topArc2" presStyleLbl="parChTrans1D1" presStyleIdx="4" presStyleCnt="10"/>
      <dgm:spPr/>
    </dgm:pt>
    <dgm:pt modelId="{96B458A0-121E-4A68-B12C-7F554EFE72B6}" type="pres">
      <dgm:prSet presAssocID="{AAFB99D2-56F9-409C-9390-B1D3E326C375}" presName="bottomArc2" presStyleLbl="parChTrans1D1" presStyleIdx="5" presStyleCnt="10"/>
      <dgm:spPr/>
    </dgm:pt>
    <dgm:pt modelId="{49CEFDE7-1D4C-4276-9FCA-67D81B909D71}" type="pres">
      <dgm:prSet presAssocID="{AAFB99D2-56F9-409C-9390-B1D3E326C375}" presName="topConnNode2" presStyleLbl="node3" presStyleIdx="0" presStyleCnt="0"/>
      <dgm:spPr/>
    </dgm:pt>
    <dgm:pt modelId="{DC184A37-5E67-40C0-B402-9D42D8B06840}" type="pres">
      <dgm:prSet presAssocID="{AAFB99D2-56F9-409C-9390-B1D3E326C375}" presName="hierChild4" presStyleCnt="0"/>
      <dgm:spPr/>
    </dgm:pt>
    <dgm:pt modelId="{2EA29BCE-FD0C-4F65-9365-C4FDF4CF6D36}" type="pres">
      <dgm:prSet presAssocID="{AAFB99D2-56F9-409C-9390-B1D3E326C375}" presName="hierChild5" presStyleCnt="0"/>
      <dgm:spPr/>
    </dgm:pt>
    <dgm:pt modelId="{3CDDBFE4-C824-44EB-8E52-9073815CF113}" type="pres">
      <dgm:prSet presAssocID="{6D44B9A7-B282-4C34-B87A-A56A4F089560}" presName="Name28" presStyleLbl="parChTrans1D3" presStyleIdx="1" presStyleCnt="3"/>
      <dgm:spPr/>
    </dgm:pt>
    <dgm:pt modelId="{A227E6CE-FFDC-40E2-BB38-142A729192C5}" type="pres">
      <dgm:prSet presAssocID="{39953CD9-D308-44EE-8342-CACAD29E1367}" presName="hierRoot2" presStyleCnt="0">
        <dgm:presLayoutVars>
          <dgm:hierBranch val="init"/>
        </dgm:presLayoutVars>
      </dgm:prSet>
      <dgm:spPr/>
    </dgm:pt>
    <dgm:pt modelId="{A9ED08D7-AE40-4C14-ABD7-44A503995986}" type="pres">
      <dgm:prSet presAssocID="{39953CD9-D308-44EE-8342-CACAD29E1367}" presName="rootComposite2" presStyleCnt="0"/>
      <dgm:spPr/>
    </dgm:pt>
    <dgm:pt modelId="{81FB2363-3E55-467F-AAA3-A5A2F4B60E69}" type="pres">
      <dgm:prSet presAssocID="{39953CD9-D308-44EE-8342-CACAD29E1367}" presName="rootText2" presStyleLbl="alignAcc1" presStyleIdx="0" presStyleCnt="0" custScaleX="212830" custScaleY="142210" custLinFactNeighborX="8138" custLinFactNeighborY="40153">
        <dgm:presLayoutVars>
          <dgm:chPref val="3"/>
        </dgm:presLayoutVars>
      </dgm:prSet>
      <dgm:spPr/>
    </dgm:pt>
    <dgm:pt modelId="{A2E417B1-7694-4614-BA21-5B1AF3579EAD}" type="pres">
      <dgm:prSet presAssocID="{39953CD9-D308-44EE-8342-CACAD29E1367}" presName="topArc2" presStyleLbl="parChTrans1D1" presStyleIdx="6" presStyleCnt="10"/>
      <dgm:spPr/>
    </dgm:pt>
    <dgm:pt modelId="{F46127FE-6184-4955-A6AF-B943CAF2B596}" type="pres">
      <dgm:prSet presAssocID="{39953CD9-D308-44EE-8342-CACAD29E1367}" presName="bottomArc2" presStyleLbl="parChTrans1D1" presStyleIdx="7" presStyleCnt="10"/>
      <dgm:spPr/>
    </dgm:pt>
    <dgm:pt modelId="{7B926827-DB3C-45D5-AF99-00B825B1E678}" type="pres">
      <dgm:prSet presAssocID="{39953CD9-D308-44EE-8342-CACAD29E1367}" presName="topConnNode2" presStyleLbl="node3" presStyleIdx="0" presStyleCnt="0"/>
      <dgm:spPr/>
    </dgm:pt>
    <dgm:pt modelId="{A3BB3552-A082-4CE6-A2E4-BD1B8B2E3E21}" type="pres">
      <dgm:prSet presAssocID="{39953CD9-D308-44EE-8342-CACAD29E1367}" presName="hierChild4" presStyleCnt="0"/>
      <dgm:spPr/>
    </dgm:pt>
    <dgm:pt modelId="{0F689A3C-B07B-4181-A325-6B33A2F7E4FD}" type="pres">
      <dgm:prSet presAssocID="{39953CD9-D308-44EE-8342-CACAD29E1367}" presName="hierChild5" presStyleCnt="0"/>
      <dgm:spPr/>
    </dgm:pt>
    <dgm:pt modelId="{6026EA1F-D0DB-421D-85C6-938F73CAE50E}" type="pres">
      <dgm:prSet presAssocID="{777AE841-53A1-4233-B1D0-ADAD0702ADDE}" presName="hierChild5" presStyleCnt="0"/>
      <dgm:spPr/>
    </dgm:pt>
    <dgm:pt modelId="{CAB9C158-FA64-4147-A848-F1615602637B}" type="pres">
      <dgm:prSet presAssocID="{0D2610F6-8FD1-4E9A-8958-AE4D1960E925}" presName="Name101" presStyleLbl="parChTrans1D3" presStyleIdx="2" presStyleCnt="3"/>
      <dgm:spPr/>
    </dgm:pt>
    <dgm:pt modelId="{BF0E7464-E2C4-4664-9CE7-5562C2AC4722}" type="pres">
      <dgm:prSet presAssocID="{A1972582-44BA-468A-B82D-319C86542621}" presName="hierRoot3" presStyleCnt="0">
        <dgm:presLayoutVars>
          <dgm:hierBranch val="init"/>
        </dgm:presLayoutVars>
      </dgm:prSet>
      <dgm:spPr/>
    </dgm:pt>
    <dgm:pt modelId="{42C914C1-F1B8-48E8-8792-16F2E06080DE}" type="pres">
      <dgm:prSet presAssocID="{A1972582-44BA-468A-B82D-319C86542621}" presName="rootComposite3" presStyleCnt="0"/>
      <dgm:spPr/>
    </dgm:pt>
    <dgm:pt modelId="{D3E26433-C8CA-4C15-BAE4-C55C6BB832B4}" type="pres">
      <dgm:prSet presAssocID="{A1972582-44BA-468A-B82D-319C86542621}" presName="rootText3" presStyleLbl="alignAcc1" presStyleIdx="0" presStyleCnt="0" custScaleX="233268" custScaleY="179740" custLinFactNeighborX="-31814" custLinFactNeighborY="89477">
        <dgm:presLayoutVars>
          <dgm:chPref val="3"/>
        </dgm:presLayoutVars>
      </dgm:prSet>
      <dgm:spPr/>
    </dgm:pt>
    <dgm:pt modelId="{8953DC1D-67AF-4630-89D6-3C19144ADF4D}" type="pres">
      <dgm:prSet presAssocID="{A1972582-44BA-468A-B82D-319C86542621}" presName="topArc3" presStyleLbl="parChTrans1D1" presStyleIdx="8" presStyleCnt="10"/>
      <dgm:spPr/>
    </dgm:pt>
    <dgm:pt modelId="{295AB7C6-A5EE-4FBE-8240-86A277275413}" type="pres">
      <dgm:prSet presAssocID="{A1972582-44BA-468A-B82D-319C86542621}" presName="bottomArc3" presStyleLbl="parChTrans1D1" presStyleIdx="9" presStyleCnt="10"/>
      <dgm:spPr/>
    </dgm:pt>
    <dgm:pt modelId="{BB20E379-3C14-4037-9309-123D522937DA}" type="pres">
      <dgm:prSet presAssocID="{A1972582-44BA-468A-B82D-319C86542621}" presName="topConnNode3" presStyleLbl="asst2" presStyleIdx="0" presStyleCnt="0"/>
      <dgm:spPr/>
    </dgm:pt>
    <dgm:pt modelId="{4B9D7565-F91D-4752-9BB1-B055A4D9081A}" type="pres">
      <dgm:prSet presAssocID="{A1972582-44BA-468A-B82D-319C86542621}" presName="hierChild6" presStyleCnt="0"/>
      <dgm:spPr/>
    </dgm:pt>
    <dgm:pt modelId="{0E874E6B-41EF-4171-BEED-1E809B31E8F0}" type="pres">
      <dgm:prSet presAssocID="{A1972582-44BA-468A-B82D-319C86542621}" presName="hierChild7" presStyleCnt="0"/>
      <dgm:spPr/>
    </dgm:pt>
    <dgm:pt modelId="{EAF96F04-ACB5-4FAB-BFD7-DCE04E142782}" type="pres">
      <dgm:prSet presAssocID="{3DE96A1A-D96D-4D6B-93F3-696697B196E9}" presName="hierChild3" presStyleCnt="0"/>
      <dgm:spPr/>
    </dgm:pt>
  </dgm:ptLst>
  <dgm:cxnLst>
    <dgm:cxn modelId="{2978FC01-4F1D-4ACE-8A58-B0C7613AE03F}" type="presOf" srcId="{0D2610F6-8FD1-4E9A-8958-AE4D1960E925}" destId="{CAB9C158-FA64-4147-A848-F1615602637B}" srcOrd="0" destOrd="0" presId="urn:microsoft.com/office/officeart/2008/layout/HalfCircleOrganizationChart"/>
    <dgm:cxn modelId="{9F20860D-3F19-4687-85AA-FC33239D1EB7}" type="presOf" srcId="{3DE96A1A-D96D-4D6B-93F3-696697B196E9}" destId="{530F348B-9F5C-4F14-BFCD-B3DE15AB49CB}" srcOrd="1" destOrd="0" presId="urn:microsoft.com/office/officeart/2008/layout/HalfCircleOrganizationChart"/>
    <dgm:cxn modelId="{49B58916-6A1B-46F4-BBC5-4C35BDDD667D}" type="presOf" srcId="{3DE96A1A-D96D-4D6B-93F3-696697B196E9}" destId="{96362DDA-46AE-4FA9-AD51-10CF06F24B89}" srcOrd="0" destOrd="0" presId="urn:microsoft.com/office/officeart/2008/layout/HalfCircleOrganizationChart"/>
    <dgm:cxn modelId="{09194E1A-EDFD-4F61-9373-0721C013AAA1}" type="presOf" srcId="{AAFB99D2-56F9-409C-9390-B1D3E326C375}" destId="{DBF251F2-CD7E-4C90-B93E-0A7CE6389BB2}" srcOrd="0" destOrd="0" presId="urn:microsoft.com/office/officeart/2008/layout/HalfCircleOrganizationChart"/>
    <dgm:cxn modelId="{8CB9F61A-E90B-4E48-ABA9-FDB91C63A35B}" srcId="{777AE841-53A1-4233-B1D0-ADAD0702ADDE}" destId="{A1972582-44BA-468A-B82D-319C86542621}" srcOrd="0" destOrd="0" parTransId="{0D2610F6-8FD1-4E9A-8958-AE4D1960E925}" sibTransId="{F93C954A-87FB-4B4C-AA54-1CADC04A0B06}"/>
    <dgm:cxn modelId="{FB3A022D-05A2-4791-9644-78A7C9640E32}" srcId="{777AE841-53A1-4233-B1D0-ADAD0702ADDE}" destId="{AAFB99D2-56F9-409C-9390-B1D3E326C375}" srcOrd="1" destOrd="0" parTransId="{28654863-55CA-4EAF-B341-C2DA2CCAB368}" sibTransId="{E35D63E0-6D4F-484A-8B58-57F75E611F24}"/>
    <dgm:cxn modelId="{EACACB3A-BF6B-43C3-8A52-F21993AF9791}" srcId="{777AE841-53A1-4233-B1D0-ADAD0702ADDE}" destId="{39953CD9-D308-44EE-8342-CACAD29E1367}" srcOrd="2" destOrd="0" parTransId="{6D44B9A7-B282-4C34-B87A-A56A4F089560}" sibTransId="{D5EBB150-A32C-4E39-B0E3-71C563622483}"/>
    <dgm:cxn modelId="{4A812D3C-F9FD-4B06-88E2-C0CB4895280C}" type="presOf" srcId="{777AE841-53A1-4233-B1D0-ADAD0702ADDE}" destId="{423527B8-10BE-497B-A0A8-27BBDA54F569}" srcOrd="0" destOrd="0" presId="urn:microsoft.com/office/officeart/2008/layout/HalfCircleOrganizationChart"/>
    <dgm:cxn modelId="{3B26D03C-90D8-450E-8191-1744A909B98C}" srcId="{4C0B70D4-8B29-4202-A43E-97F99F405659}" destId="{3DE96A1A-D96D-4D6B-93F3-696697B196E9}" srcOrd="0" destOrd="0" parTransId="{B05DA6CE-D2AE-4E69-AEA5-F1803C77338D}" sibTransId="{2FE9BB9D-2685-4657-AB0B-E3F4EC70484D}"/>
    <dgm:cxn modelId="{3B25525B-B807-4EE1-9211-F8908A4D47A9}" type="presOf" srcId="{39953CD9-D308-44EE-8342-CACAD29E1367}" destId="{81FB2363-3E55-467F-AAA3-A5A2F4B60E69}" srcOrd="0" destOrd="0" presId="urn:microsoft.com/office/officeart/2008/layout/HalfCircleOrganizationChart"/>
    <dgm:cxn modelId="{A1DBC44D-7650-480E-AE24-F8AB6FE91522}" type="presOf" srcId="{28654863-55CA-4EAF-B341-C2DA2CCAB368}" destId="{2031A508-73DA-416C-A66F-14F7E760AED1}" srcOrd="0" destOrd="0" presId="urn:microsoft.com/office/officeart/2008/layout/HalfCircleOrganizationChart"/>
    <dgm:cxn modelId="{A7AEA54F-F1CF-4C85-A0BE-CAF94A971030}" srcId="{3DE96A1A-D96D-4D6B-93F3-696697B196E9}" destId="{777AE841-53A1-4233-B1D0-ADAD0702ADDE}" srcOrd="0" destOrd="0" parTransId="{07903B57-1AE0-4FD9-A928-F6C21A0E18B7}" sibTransId="{4EC66E8C-B0F0-4488-890E-1D0D63EC1C1F}"/>
    <dgm:cxn modelId="{32624C9B-AF80-49FB-8239-2A04B3448FA4}" type="presOf" srcId="{4C0B70D4-8B29-4202-A43E-97F99F405659}" destId="{0C068DEF-5808-4288-B3E7-F2D31B9BDD3F}" srcOrd="0" destOrd="0" presId="urn:microsoft.com/office/officeart/2008/layout/HalfCircleOrganizationChart"/>
    <dgm:cxn modelId="{C584C6A1-CCBD-4C06-9FB8-72CEE9022EE2}" type="presOf" srcId="{777AE841-53A1-4233-B1D0-ADAD0702ADDE}" destId="{539B3F20-CD93-4EE6-A8B5-66E6C9CF4047}" srcOrd="1" destOrd="0" presId="urn:microsoft.com/office/officeart/2008/layout/HalfCircleOrganizationChart"/>
    <dgm:cxn modelId="{200A6BA5-A585-4EDC-B15C-F5F15600EC84}" type="presOf" srcId="{6D44B9A7-B282-4C34-B87A-A56A4F089560}" destId="{3CDDBFE4-C824-44EB-8E52-9073815CF113}" srcOrd="0" destOrd="0" presId="urn:microsoft.com/office/officeart/2008/layout/HalfCircleOrganizationChart"/>
    <dgm:cxn modelId="{EFFC84B2-E885-46C9-9321-91485B467B71}" type="presOf" srcId="{A1972582-44BA-468A-B82D-319C86542621}" destId="{BB20E379-3C14-4037-9309-123D522937DA}" srcOrd="1" destOrd="0" presId="urn:microsoft.com/office/officeart/2008/layout/HalfCircleOrganizationChart"/>
    <dgm:cxn modelId="{3D13FAD6-BEA6-42D0-B992-85261FF82C0D}" type="presOf" srcId="{07903B57-1AE0-4FD9-A928-F6C21A0E18B7}" destId="{23A04308-8DC3-4BCC-9F4C-5D964EFDABB2}" srcOrd="0" destOrd="0" presId="urn:microsoft.com/office/officeart/2008/layout/HalfCircleOrganizationChart"/>
    <dgm:cxn modelId="{47AD83D9-1EEF-40AB-AF08-DA0B3EA4FB42}" type="presOf" srcId="{AAFB99D2-56F9-409C-9390-B1D3E326C375}" destId="{49CEFDE7-1D4C-4276-9FCA-67D81B909D71}" srcOrd="1" destOrd="0" presId="urn:microsoft.com/office/officeart/2008/layout/HalfCircleOrganizationChart"/>
    <dgm:cxn modelId="{EBE77FF1-BB72-41CF-A3B4-F7EE9F523DF1}" type="presOf" srcId="{A1972582-44BA-468A-B82D-319C86542621}" destId="{D3E26433-C8CA-4C15-BAE4-C55C6BB832B4}" srcOrd="0" destOrd="0" presId="urn:microsoft.com/office/officeart/2008/layout/HalfCircleOrganizationChart"/>
    <dgm:cxn modelId="{57AC0AF2-F4FF-4F7A-A048-8C5A6F007D3F}" type="presOf" srcId="{39953CD9-D308-44EE-8342-CACAD29E1367}" destId="{7B926827-DB3C-45D5-AF99-00B825B1E678}" srcOrd="1" destOrd="0" presId="urn:microsoft.com/office/officeart/2008/layout/HalfCircleOrganizationChart"/>
    <dgm:cxn modelId="{62A1AB9E-1793-405D-8EE1-0A01ED30F027}" type="presParOf" srcId="{0C068DEF-5808-4288-B3E7-F2D31B9BDD3F}" destId="{63879424-3605-4102-8661-59DAD6338C06}" srcOrd="0" destOrd="0" presId="urn:microsoft.com/office/officeart/2008/layout/HalfCircleOrganizationChart"/>
    <dgm:cxn modelId="{73CCE110-C891-49FD-A930-02180130FDC9}" type="presParOf" srcId="{63879424-3605-4102-8661-59DAD6338C06}" destId="{64C64502-3AE3-4A17-9871-FAB81E662490}" srcOrd="0" destOrd="0" presId="urn:microsoft.com/office/officeart/2008/layout/HalfCircleOrganizationChart"/>
    <dgm:cxn modelId="{927308C9-0C68-4EFA-A4EC-AA6813451BA2}" type="presParOf" srcId="{64C64502-3AE3-4A17-9871-FAB81E662490}" destId="{96362DDA-46AE-4FA9-AD51-10CF06F24B89}" srcOrd="0" destOrd="0" presId="urn:microsoft.com/office/officeart/2008/layout/HalfCircleOrganizationChart"/>
    <dgm:cxn modelId="{69FC71D1-1B34-4B2B-B4DE-7C67101CA0FB}" type="presParOf" srcId="{64C64502-3AE3-4A17-9871-FAB81E662490}" destId="{9AA5D4ED-A778-4DF9-8B85-9897CDC1F982}" srcOrd="1" destOrd="0" presId="urn:microsoft.com/office/officeart/2008/layout/HalfCircleOrganizationChart"/>
    <dgm:cxn modelId="{E864D633-0BB7-4951-8D71-1F4DBF139B22}" type="presParOf" srcId="{64C64502-3AE3-4A17-9871-FAB81E662490}" destId="{87DD73C0-7346-4B0D-9B0E-E98FE9B42B8E}" srcOrd="2" destOrd="0" presId="urn:microsoft.com/office/officeart/2008/layout/HalfCircleOrganizationChart"/>
    <dgm:cxn modelId="{EEC536E6-07FC-466F-A5E0-D11D46F20C91}" type="presParOf" srcId="{64C64502-3AE3-4A17-9871-FAB81E662490}" destId="{530F348B-9F5C-4F14-BFCD-B3DE15AB49CB}" srcOrd="3" destOrd="0" presId="urn:microsoft.com/office/officeart/2008/layout/HalfCircleOrganizationChart"/>
    <dgm:cxn modelId="{ED385D1C-004D-482F-B82C-E013D46B0EB3}" type="presParOf" srcId="{63879424-3605-4102-8661-59DAD6338C06}" destId="{7D53D41B-EF46-4BCA-931F-376617D11CB1}" srcOrd="1" destOrd="0" presId="urn:microsoft.com/office/officeart/2008/layout/HalfCircleOrganizationChart"/>
    <dgm:cxn modelId="{389CC6C5-B247-4479-AF60-F8DC604B3057}" type="presParOf" srcId="{7D53D41B-EF46-4BCA-931F-376617D11CB1}" destId="{23A04308-8DC3-4BCC-9F4C-5D964EFDABB2}" srcOrd="0" destOrd="0" presId="urn:microsoft.com/office/officeart/2008/layout/HalfCircleOrganizationChart"/>
    <dgm:cxn modelId="{B1E0B4CD-67E2-47E6-9F3D-B45839A9C37C}" type="presParOf" srcId="{7D53D41B-EF46-4BCA-931F-376617D11CB1}" destId="{B1B190F3-116C-45BB-B0FE-9BDE0172C300}" srcOrd="1" destOrd="0" presId="urn:microsoft.com/office/officeart/2008/layout/HalfCircleOrganizationChart"/>
    <dgm:cxn modelId="{18B1F2BD-81F1-4D29-B937-C43B86E94AC2}" type="presParOf" srcId="{B1B190F3-116C-45BB-B0FE-9BDE0172C300}" destId="{06974CF5-11AD-470A-B4FD-68144231AAC0}" srcOrd="0" destOrd="0" presId="urn:microsoft.com/office/officeart/2008/layout/HalfCircleOrganizationChart"/>
    <dgm:cxn modelId="{1143966A-C2BB-42D1-82AC-FD1735B9D2A4}" type="presParOf" srcId="{06974CF5-11AD-470A-B4FD-68144231AAC0}" destId="{423527B8-10BE-497B-A0A8-27BBDA54F569}" srcOrd="0" destOrd="0" presId="urn:microsoft.com/office/officeart/2008/layout/HalfCircleOrganizationChart"/>
    <dgm:cxn modelId="{480B3B05-9CD4-43BD-A2B5-00FE656A8E4D}" type="presParOf" srcId="{06974CF5-11AD-470A-B4FD-68144231AAC0}" destId="{04080CE1-9AED-443F-B83D-628F7BF39A1D}" srcOrd="1" destOrd="0" presId="urn:microsoft.com/office/officeart/2008/layout/HalfCircleOrganizationChart"/>
    <dgm:cxn modelId="{CBEB158C-4E04-4348-A733-D97EE669A83B}" type="presParOf" srcId="{06974CF5-11AD-470A-B4FD-68144231AAC0}" destId="{F325EC09-BBA4-4412-BB13-BCA9F53C9083}" srcOrd="2" destOrd="0" presId="urn:microsoft.com/office/officeart/2008/layout/HalfCircleOrganizationChart"/>
    <dgm:cxn modelId="{119589C3-3C7F-4ABB-AC73-1F98DCE100D4}" type="presParOf" srcId="{06974CF5-11AD-470A-B4FD-68144231AAC0}" destId="{539B3F20-CD93-4EE6-A8B5-66E6C9CF4047}" srcOrd="3" destOrd="0" presId="urn:microsoft.com/office/officeart/2008/layout/HalfCircleOrganizationChart"/>
    <dgm:cxn modelId="{20DC60EB-9979-4CE6-BB1A-A0AF22470449}" type="presParOf" srcId="{B1B190F3-116C-45BB-B0FE-9BDE0172C300}" destId="{BB574423-F2F7-4BE5-826D-AAC4B92B07DF}" srcOrd="1" destOrd="0" presId="urn:microsoft.com/office/officeart/2008/layout/HalfCircleOrganizationChart"/>
    <dgm:cxn modelId="{37A5188E-EFCC-4A0B-AE17-A3DC42C8CA0E}" type="presParOf" srcId="{BB574423-F2F7-4BE5-826D-AAC4B92B07DF}" destId="{2031A508-73DA-416C-A66F-14F7E760AED1}" srcOrd="0" destOrd="0" presId="urn:microsoft.com/office/officeart/2008/layout/HalfCircleOrganizationChart"/>
    <dgm:cxn modelId="{73E916FA-5948-454C-9B4F-7B658AC0D00A}" type="presParOf" srcId="{BB574423-F2F7-4BE5-826D-AAC4B92B07DF}" destId="{AA9135B6-87EF-4AD3-B092-594209630563}" srcOrd="1" destOrd="0" presId="urn:microsoft.com/office/officeart/2008/layout/HalfCircleOrganizationChart"/>
    <dgm:cxn modelId="{1A761821-A81F-4598-9647-492B08C57FFB}" type="presParOf" srcId="{AA9135B6-87EF-4AD3-B092-594209630563}" destId="{FE8D4972-DE78-49AB-B434-FD5F49318974}" srcOrd="0" destOrd="0" presId="urn:microsoft.com/office/officeart/2008/layout/HalfCircleOrganizationChart"/>
    <dgm:cxn modelId="{D47B8C42-1485-44A4-90F9-811F7B06A6FD}" type="presParOf" srcId="{FE8D4972-DE78-49AB-B434-FD5F49318974}" destId="{DBF251F2-CD7E-4C90-B93E-0A7CE6389BB2}" srcOrd="0" destOrd="0" presId="urn:microsoft.com/office/officeart/2008/layout/HalfCircleOrganizationChart"/>
    <dgm:cxn modelId="{A34C7170-ED25-4514-B5E3-E0EF339C1E4B}" type="presParOf" srcId="{FE8D4972-DE78-49AB-B434-FD5F49318974}" destId="{A7DF1BFC-E9A3-441C-8A16-4FA9408DDABA}" srcOrd="1" destOrd="0" presId="urn:microsoft.com/office/officeart/2008/layout/HalfCircleOrganizationChart"/>
    <dgm:cxn modelId="{F4CC7097-9C4E-48E6-94AE-0231B5772338}" type="presParOf" srcId="{FE8D4972-DE78-49AB-B434-FD5F49318974}" destId="{96B458A0-121E-4A68-B12C-7F554EFE72B6}" srcOrd="2" destOrd="0" presId="urn:microsoft.com/office/officeart/2008/layout/HalfCircleOrganizationChart"/>
    <dgm:cxn modelId="{0B502235-7383-4C1B-AB3E-F1556F864D89}" type="presParOf" srcId="{FE8D4972-DE78-49AB-B434-FD5F49318974}" destId="{49CEFDE7-1D4C-4276-9FCA-67D81B909D71}" srcOrd="3" destOrd="0" presId="urn:microsoft.com/office/officeart/2008/layout/HalfCircleOrganizationChart"/>
    <dgm:cxn modelId="{4ABFB005-17A1-4140-8EB6-ADB682C81D58}" type="presParOf" srcId="{AA9135B6-87EF-4AD3-B092-594209630563}" destId="{DC184A37-5E67-40C0-B402-9D42D8B06840}" srcOrd="1" destOrd="0" presId="urn:microsoft.com/office/officeart/2008/layout/HalfCircleOrganizationChart"/>
    <dgm:cxn modelId="{27DF26C6-FDE2-46BF-9EFE-532E320699A5}" type="presParOf" srcId="{AA9135B6-87EF-4AD3-B092-594209630563}" destId="{2EA29BCE-FD0C-4F65-9365-C4FDF4CF6D36}" srcOrd="2" destOrd="0" presId="urn:microsoft.com/office/officeart/2008/layout/HalfCircleOrganizationChart"/>
    <dgm:cxn modelId="{12F3DD03-4EA2-4087-B821-AC918CC237A3}" type="presParOf" srcId="{BB574423-F2F7-4BE5-826D-AAC4B92B07DF}" destId="{3CDDBFE4-C824-44EB-8E52-9073815CF113}" srcOrd="2" destOrd="0" presId="urn:microsoft.com/office/officeart/2008/layout/HalfCircleOrganizationChart"/>
    <dgm:cxn modelId="{F38CF108-BEAF-4D04-860E-0007E380E401}" type="presParOf" srcId="{BB574423-F2F7-4BE5-826D-AAC4B92B07DF}" destId="{A227E6CE-FFDC-40E2-BB38-142A729192C5}" srcOrd="3" destOrd="0" presId="urn:microsoft.com/office/officeart/2008/layout/HalfCircleOrganizationChart"/>
    <dgm:cxn modelId="{81F43599-1452-41DB-9A27-0D85A212237A}" type="presParOf" srcId="{A227E6CE-FFDC-40E2-BB38-142A729192C5}" destId="{A9ED08D7-AE40-4C14-ABD7-44A503995986}" srcOrd="0" destOrd="0" presId="urn:microsoft.com/office/officeart/2008/layout/HalfCircleOrganizationChart"/>
    <dgm:cxn modelId="{A70DEFBC-7241-4C73-9018-A9D759BE33D4}" type="presParOf" srcId="{A9ED08D7-AE40-4C14-ABD7-44A503995986}" destId="{81FB2363-3E55-467F-AAA3-A5A2F4B60E69}" srcOrd="0" destOrd="0" presId="urn:microsoft.com/office/officeart/2008/layout/HalfCircleOrganizationChart"/>
    <dgm:cxn modelId="{0A4ADCB3-9512-4F95-BAA8-1BEB3C0130C7}" type="presParOf" srcId="{A9ED08D7-AE40-4C14-ABD7-44A503995986}" destId="{A2E417B1-7694-4614-BA21-5B1AF3579EAD}" srcOrd="1" destOrd="0" presId="urn:microsoft.com/office/officeart/2008/layout/HalfCircleOrganizationChart"/>
    <dgm:cxn modelId="{489C98B6-0AB5-4B28-91DB-EC42DAE1CEB8}" type="presParOf" srcId="{A9ED08D7-AE40-4C14-ABD7-44A503995986}" destId="{F46127FE-6184-4955-A6AF-B943CAF2B596}" srcOrd="2" destOrd="0" presId="urn:microsoft.com/office/officeart/2008/layout/HalfCircleOrganizationChart"/>
    <dgm:cxn modelId="{EEBB6C2E-2A79-49E8-BFFD-118D20B40E94}" type="presParOf" srcId="{A9ED08D7-AE40-4C14-ABD7-44A503995986}" destId="{7B926827-DB3C-45D5-AF99-00B825B1E678}" srcOrd="3" destOrd="0" presId="urn:microsoft.com/office/officeart/2008/layout/HalfCircleOrganizationChart"/>
    <dgm:cxn modelId="{9F79FC88-D2A7-4928-9534-527969A365B8}" type="presParOf" srcId="{A227E6CE-FFDC-40E2-BB38-142A729192C5}" destId="{A3BB3552-A082-4CE6-A2E4-BD1B8B2E3E21}" srcOrd="1" destOrd="0" presId="urn:microsoft.com/office/officeart/2008/layout/HalfCircleOrganizationChart"/>
    <dgm:cxn modelId="{5258CF6B-6701-4060-97DA-97169C6749C1}" type="presParOf" srcId="{A227E6CE-FFDC-40E2-BB38-142A729192C5}" destId="{0F689A3C-B07B-4181-A325-6B33A2F7E4FD}" srcOrd="2" destOrd="0" presId="urn:microsoft.com/office/officeart/2008/layout/HalfCircleOrganizationChart"/>
    <dgm:cxn modelId="{EDA373A8-D23F-4B3B-9665-67AF01434E9E}" type="presParOf" srcId="{B1B190F3-116C-45BB-B0FE-9BDE0172C300}" destId="{6026EA1F-D0DB-421D-85C6-938F73CAE50E}" srcOrd="2" destOrd="0" presId="urn:microsoft.com/office/officeart/2008/layout/HalfCircleOrganizationChart"/>
    <dgm:cxn modelId="{792C4E43-FB43-404D-AE16-A904F2934381}" type="presParOf" srcId="{6026EA1F-D0DB-421D-85C6-938F73CAE50E}" destId="{CAB9C158-FA64-4147-A848-F1615602637B}" srcOrd="0" destOrd="0" presId="urn:microsoft.com/office/officeart/2008/layout/HalfCircleOrganizationChart"/>
    <dgm:cxn modelId="{E148A8AA-BC59-4BBF-823D-2B3BE125BBD5}" type="presParOf" srcId="{6026EA1F-D0DB-421D-85C6-938F73CAE50E}" destId="{BF0E7464-E2C4-4664-9CE7-5562C2AC4722}" srcOrd="1" destOrd="0" presId="urn:microsoft.com/office/officeart/2008/layout/HalfCircleOrganizationChart"/>
    <dgm:cxn modelId="{377E9BE5-6BA2-4FE7-A310-900CC031180E}" type="presParOf" srcId="{BF0E7464-E2C4-4664-9CE7-5562C2AC4722}" destId="{42C914C1-F1B8-48E8-8792-16F2E06080DE}" srcOrd="0" destOrd="0" presId="urn:microsoft.com/office/officeart/2008/layout/HalfCircleOrganizationChart"/>
    <dgm:cxn modelId="{BF18452E-C459-4857-8EF3-417CF8D25994}" type="presParOf" srcId="{42C914C1-F1B8-48E8-8792-16F2E06080DE}" destId="{D3E26433-C8CA-4C15-BAE4-C55C6BB832B4}" srcOrd="0" destOrd="0" presId="urn:microsoft.com/office/officeart/2008/layout/HalfCircleOrganizationChart"/>
    <dgm:cxn modelId="{E59AA3D9-2731-4A71-A722-148D19DFC6C7}" type="presParOf" srcId="{42C914C1-F1B8-48E8-8792-16F2E06080DE}" destId="{8953DC1D-67AF-4630-89D6-3C19144ADF4D}" srcOrd="1" destOrd="0" presId="urn:microsoft.com/office/officeart/2008/layout/HalfCircleOrganizationChart"/>
    <dgm:cxn modelId="{88C099D6-201D-443A-8EFC-8F265A37C0A1}" type="presParOf" srcId="{42C914C1-F1B8-48E8-8792-16F2E06080DE}" destId="{295AB7C6-A5EE-4FBE-8240-86A277275413}" srcOrd="2" destOrd="0" presId="urn:microsoft.com/office/officeart/2008/layout/HalfCircleOrganizationChart"/>
    <dgm:cxn modelId="{56F9C2CD-A154-46AB-8D04-840974EDEEF8}" type="presParOf" srcId="{42C914C1-F1B8-48E8-8792-16F2E06080DE}" destId="{BB20E379-3C14-4037-9309-123D522937DA}" srcOrd="3" destOrd="0" presId="urn:microsoft.com/office/officeart/2008/layout/HalfCircleOrganizationChart"/>
    <dgm:cxn modelId="{98A19921-FB34-4BFC-B66C-E50C672220E5}" type="presParOf" srcId="{BF0E7464-E2C4-4664-9CE7-5562C2AC4722}" destId="{4B9D7565-F91D-4752-9BB1-B055A4D9081A}" srcOrd="1" destOrd="0" presId="urn:microsoft.com/office/officeart/2008/layout/HalfCircleOrganizationChart"/>
    <dgm:cxn modelId="{99AA6C4E-9C48-4087-B985-C1D366096804}" type="presParOf" srcId="{BF0E7464-E2C4-4664-9CE7-5562C2AC4722}" destId="{0E874E6B-41EF-4171-BEED-1E809B31E8F0}" srcOrd="2" destOrd="0" presId="urn:microsoft.com/office/officeart/2008/layout/HalfCircleOrganizationChart"/>
    <dgm:cxn modelId="{D13039DE-4C93-4362-930B-5D5316B7BA24}" type="presParOf" srcId="{63879424-3605-4102-8661-59DAD6338C06}" destId="{EAF96F04-ACB5-4FAB-BFD7-DCE04E142782}"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9C158-FA64-4147-A848-F1615602637B}">
      <dsp:nvSpPr>
        <dsp:cNvPr id="0" name=""/>
        <dsp:cNvSpPr/>
      </dsp:nvSpPr>
      <dsp:spPr>
        <a:xfrm>
          <a:off x="3388710" y="2658537"/>
          <a:ext cx="1513480" cy="809993"/>
        </a:xfrm>
        <a:custGeom>
          <a:avLst/>
          <a:gdLst/>
          <a:ahLst/>
          <a:cxnLst/>
          <a:rect l="0" t="0" r="0" b="0"/>
          <a:pathLst>
            <a:path>
              <a:moveTo>
                <a:pt x="1513480" y="0"/>
              </a:moveTo>
              <a:lnTo>
                <a:pt x="1513480" y="809993"/>
              </a:lnTo>
              <a:lnTo>
                <a:pt x="0" y="809993"/>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DDBFE4-C824-44EB-8E52-9073815CF113}">
      <dsp:nvSpPr>
        <dsp:cNvPr id="0" name=""/>
        <dsp:cNvSpPr/>
      </dsp:nvSpPr>
      <dsp:spPr>
        <a:xfrm>
          <a:off x="4902191" y="2658537"/>
          <a:ext cx="1377786" cy="2933274"/>
        </a:xfrm>
        <a:custGeom>
          <a:avLst/>
          <a:gdLst/>
          <a:ahLst/>
          <a:cxnLst/>
          <a:rect l="0" t="0" r="0" b="0"/>
          <a:pathLst>
            <a:path>
              <a:moveTo>
                <a:pt x="0" y="0"/>
              </a:moveTo>
              <a:lnTo>
                <a:pt x="0" y="2933274"/>
              </a:lnTo>
              <a:lnTo>
                <a:pt x="1377786" y="293327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31A508-73DA-416C-A66F-14F7E760AED1}">
      <dsp:nvSpPr>
        <dsp:cNvPr id="0" name=""/>
        <dsp:cNvSpPr/>
      </dsp:nvSpPr>
      <dsp:spPr>
        <a:xfrm>
          <a:off x="4902191" y="2658537"/>
          <a:ext cx="1495011" cy="1265604"/>
        </a:xfrm>
        <a:custGeom>
          <a:avLst/>
          <a:gdLst/>
          <a:ahLst/>
          <a:cxnLst/>
          <a:rect l="0" t="0" r="0" b="0"/>
          <a:pathLst>
            <a:path>
              <a:moveTo>
                <a:pt x="0" y="0"/>
              </a:moveTo>
              <a:lnTo>
                <a:pt x="0" y="1265604"/>
              </a:lnTo>
              <a:lnTo>
                <a:pt x="1495011" y="1265604"/>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04308-8DC3-4BCC-9F4C-5D964EFDABB2}">
      <dsp:nvSpPr>
        <dsp:cNvPr id="0" name=""/>
        <dsp:cNvSpPr/>
      </dsp:nvSpPr>
      <dsp:spPr>
        <a:xfrm>
          <a:off x="4856471" y="1370714"/>
          <a:ext cx="91440" cy="602960"/>
        </a:xfrm>
        <a:custGeom>
          <a:avLst/>
          <a:gdLst/>
          <a:ahLst/>
          <a:cxnLst/>
          <a:rect l="0" t="0" r="0" b="0"/>
          <a:pathLst>
            <a:path>
              <a:moveTo>
                <a:pt x="102317" y="0"/>
              </a:moveTo>
              <a:lnTo>
                <a:pt x="102317" y="459138"/>
              </a:lnTo>
              <a:lnTo>
                <a:pt x="45720" y="459138"/>
              </a:lnTo>
              <a:lnTo>
                <a:pt x="45720" y="602960"/>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A5D4ED-A778-4DF9-8B85-9897CDC1F982}">
      <dsp:nvSpPr>
        <dsp:cNvPr id="0" name=""/>
        <dsp:cNvSpPr/>
      </dsp:nvSpPr>
      <dsp:spPr>
        <a:xfrm>
          <a:off x="3703588" y="3213"/>
          <a:ext cx="2510400" cy="1367500"/>
        </a:xfrm>
        <a:prstGeom prst="arc">
          <a:avLst>
            <a:gd name="adj1" fmla="val 13200000"/>
            <a:gd name="adj2" fmla="val 192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D73C0-7346-4B0D-9B0E-E98FE9B42B8E}">
      <dsp:nvSpPr>
        <dsp:cNvPr id="0" name=""/>
        <dsp:cNvSpPr/>
      </dsp:nvSpPr>
      <dsp:spPr>
        <a:xfrm>
          <a:off x="3703588" y="3213"/>
          <a:ext cx="2510400" cy="1367500"/>
        </a:xfrm>
        <a:prstGeom prst="arc">
          <a:avLst>
            <a:gd name="adj1" fmla="val 2400000"/>
            <a:gd name="adj2" fmla="val 84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2DDA-46AE-4FA9-AD51-10CF06F24B89}">
      <dsp:nvSpPr>
        <dsp:cNvPr id="0" name=""/>
        <dsp:cNvSpPr/>
      </dsp:nvSpPr>
      <dsp:spPr>
        <a:xfrm>
          <a:off x="2448388" y="249363"/>
          <a:ext cx="5020800" cy="8752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effectLst/>
              <a:latin typeface="Constantia" panose="02030602050306030303" pitchFamily="18" charset="0"/>
              <a:ea typeface="Aptos" panose="020B0004020202020204" pitchFamily="34" charset="0"/>
              <a:cs typeface="Calibri" panose="020F0502020204030204" pitchFamily="34" charset="0"/>
            </a:rPr>
            <a:t>Α</a:t>
          </a:r>
          <a:r>
            <a:rPr lang="el-GR" sz="1800" b="1" kern="1200" dirty="0">
              <a:effectLst/>
              <a:latin typeface="Constantia" panose="02030602050306030303" pitchFamily="18" charset="0"/>
              <a:ea typeface="Aptos" panose="020B0004020202020204" pitchFamily="34" charset="0"/>
              <a:cs typeface="Times New Roman" panose="02020603050405020304" pitchFamily="18" charset="0"/>
            </a:rPr>
            <a:t>ναβάθμιση του Παρατηρητηρίου σε μηχανισμό συλλογής πρωτογενών δεδομένων </a:t>
          </a:r>
          <a:endParaRPr lang="el-GR" sz="1800" b="1" kern="1200" dirty="0">
            <a:latin typeface="Constantia" panose="02030602050306030303" pitchFamily="18" charset="0"/>
          </a:endParaRPr>
        </a:p>
      </dsp:txBody>
      <dsp:txXfrm>
        <a:off x="2448388" y="249363"/>
        <a:ext cx="5020800" cy="875200"/>
      </dsp:txXfrm>
    </dsp:sp>
    <dsp:sp modelId="{04080CE1-9AED-443F-B83D-628F7BF39A1D}">
      <dsp:nvSpPr>
        <dsp:cNvPr id="0" name=""/>
        <dsp:cNvSpPr/>
      </dsp:nvSpPr>
      <dsp:spPr>
        <a:xfrm>
          <a:off x="4392170" y="1973674"/>
          <a:ext cx="1020041" cy="684863"/>
        </a:xfrm>
        <a:prstGeom prst="arc">
          <a:avLst>
            <a:gd name="adj1" fmla="val 13200000"/>
            <a:gd name="adj2" fmla="val 192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25EC09-BBA4-4412-BB13-BCA9F53C9083}">
      <dsp:nvSpPr>
        <dsp:cNvPr id="0" name=""/>
        <dsp:cNvSpPr/>
      </dsp:nvSpPr>
      <dsp:spPr>
        <a:xfrm>
          <a:off x="4392170" y="1973674"/>
          <a:ext cx="1020041" cy="684863"/>
        </a:xfrm>
        <a:prstGeom prst="arc">
          <a:avLst>
            <a:gd name="adj1" fmla="val 2400000"/>
            <a:gd name="adj2" fmla="val 84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3527B8-10BE-497B-A0A8-27BBDA54F569}">
      <dsp:nvSpPr>
        <dsp:cNvPr id="0" name=""/>
        <dsp:cNvSpPr/>
      </dsp:nvSpPr>
      <dsp:spPr>
        <a:xfrm>
          <a:off x="3882149" y="2096949"/>
          <a:ext cx="2040083" cy="4383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onstantia" panose="02030602050306030303" pitchFamily="18" charset="0"/>
            </a:rPr>
            <a:t>Οι δικές μας έρευνες</a:t>
          </a:r>
        </a:p>
      </dsp:txBody>
      <dsp:txXfrm>
        <a:off x="3882149" y="2096949"/>
        <a:ext cx="2040083" cy="438312"/>
      </dsp:txXfrm>
    </dsp:sp>
    <dsp:sp modelId="{A7DF1BFC-E9A3-441C-8A16-4FA9408DDABA}">
      <dsp:nvSpPr>
        <dsp:cNvPr id="0" name=""/>
        <dsp:cNvSpPr/>
      </dsp:nvSpPr>
      <dsp:spPr>
        <a:xfrm>
          <a:off x="6230741" y="3800866"/>
          <a:ext cx="1387169" cy="684863"/>
        </a:xfrm>
        <a:prstGeom prst="arc">
          <a:avLst>
            <a:gd name="adj1" fmla="val 13200000"/>
            <a:gd name="adj2" fmla="val 192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458A0-121E-4A68-B12C-7F554EFE72B6}">
      <dsp:nvSpPr>
        <dsp:cNvPr id="0" name=""/>
        <dsp:cNvSpPr/>
      </dsp:nvSpPr>
      <dsp:spPr>
        <a:xfrm>
          <a:off x="6230741" y="3800866"/>
          <a:ext cx="1387169" cy="684863"/>
        </a:xfrm>
        <a:prstGeom prst="arc">
          <a:avLst>
            <a:gd name="adj1" fmla="val 2400000"/>
            <a:gd name="adj2" fmla="val 84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F251F2-CD7E-4C90-B93E-0A7CE6389BB2}">
      <dsp:nvSpPr>
        <dsp:cNvPr id="0" name=""/>
        <dsp:cNvSpPr/>
      </dsp:nvSpPr>
      <dsp:spPr>
        <a:xfrm>
          <a:off x="5537157" y="3924141"/>
          <a:ext cx="2774339" cy="4383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onstantia" panose="02030602050306030303" pitchFamily="18" charset="0"/>
            </a:rPr>
            <a:t>Ειδικά Βαρόμετρα Δικαιωμάτων</a:t>
          </a:r>
        </a:p>
      </dsp:txBody>
      <dsp:txXfrm>
        <a:off x="5537157" y="3924141"/>
        <a:ext cx="2774339" cy="438312"/>
      </dsp:txXfrm>
    </dsp:sp>
    <dsp:sp modelId="{A2E417B1-7694-4614-BA21-5B1AF3579EAD}">
      <dsp:nvSpPr>
        <dsp:cNvPr id="0" name=""/>
        <dsp:cNvSpPr/>
      </dsp:nvSpPr>
      <dsp:spPr>
        <a:xfrm>
          <a:off x="6105066" y="5297978"/>
          <a:ext cx="1457594" cy="973943"/>
        </a:xfrm>
        <a:prstGeom prst="arc">
          <a:avLst>
            <a:gd name="adj1" fmla="val 13200000"/>
            <a:gd name="adj2" fmla="val 192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6127FE-6184-4955-A6AF-B943CAF2B596}">
      <dsp:nvSpPr>
        <dsp:cNvPr id="0" name=""/>
        <dsp:cNvSpPr/>
      </dsp:nvSpPr>
      <dsp:spPr>
        <a:xfrm>
          <a:off x="6105066" y="5297978"/>
          <a:ext cx="1457594" cy="973943"/>
        </a:xfrm>
        <a:prstGeom prst="arc">
          <a:avLst>
            <a:gd name="adj1" fmla="val 2400000"/>
            <a:gd name="adj2" fmla="val 84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FB2363-3E55-467F-AAA3-A5A2F4B60E69}">
      <dsp:nvSpPr>
        <dsp:cNvPr id="0" name=""/>
        <dsp:cNvSpPr/>
      </dsp:nvSpPr>
      <dsp:spPr>
        <a:xfrm>
          <a:off x="5376269" y="5473288"/>
          <a:ext cx="2915188" cy="6233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onstantia" panose="02030602050306030303" pitchFamily="18" charset="0"/>
            </a:rPr>
            <a:t>Αξιόπιστα και χρήσιμα δεδομένα για το αναπηρικό κίνημα</a:t>
          </a:r>
        </a:p>
      </dsp:txBody>
      <dsp:txXfrm>
        <a:off x="5376269" y="5473288"/>
        <a:ext cx="2915188" cy="623324"/>
      </dsp:txXfrm>
    </dsp:sp>
    <dsp:sp modelId="{8953DC1D-67AF-4630-89D6-3C19144ADF4D}">
      <dsp:nvSpPr>
        <dsp:cNvPr id="0" name=""/>
        <dsp:cNvSpPr/>
      </dsp:nvSpPr>
      <dsp:spPr>
        <a:xfrm>
          <a:off x="1982852" y="3023051"/>
          <a:ext cx="1597566" cy="1230972"/>
        </a:xfrm>
        <a:prstGeom prst="arc">
          <a:avLst>
            <a:gd name="adj1" fmla="val 13200000"/>
            <a:gd name="adj2" fmla="val 192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5AB7C6-A5EE-4FBE-8240-86A277275413}">
      <dsp:nvSpPr>
        <dsp:cNvPr id="0" name=""/>
        <dsp:cNvSpPr/>
      </dsp:nvSpPr>
      <dsp:spPr>
        <a:xfrm>
          <a:off x="1982852" y="3023051"/>
          <a:ext cx="1597566" cy="1230972"/>
        </a:xfrm>
        <a:prstGeom prst="arc">
          <a:avLst>
            <a:gd name="adj1" fmla="val 2400000"/>
            <a:gd name="adj2" fmla="val 8400000"/>
          </a:avLst>
        </a:pr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26433-C8CA-4C15-BAE4-C55C6BB832B4}">
      <dsp:nvSpPr>
        <dsp:cNvPr id="0" name=""/>
        <dsp:cNvSpPr/>
      </dsp:nvSpPr>
      <dsp:spPr>
        <a:xfrm>
          <a:off x="1184069" y="3244626"/>
          <a:ext cx="3195132" cy="78782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onstantia" panose="02030602050306030303" pitchFamily="18" charset="0"/>
            </a:rPr>
            <a:t>Τακτικό Βαρόμετρο Δικαιωμάτων </a:t>
          </a:r>
        </a:p>
      </dsp:txBody>
      <dsp:txXfrm>
        <a:off x="1184069" y="3244626"/>
        <a:ext cx="3195132" cy="78782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A45BF-E024-41A8-9055-7EB7A9DD6A29}" type="datetimeFigureOut">
              <a:rPr lang="el-GR" smtClean="0"/>
              <a:t>6/10/2025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9836B-1AC2-494A-9CFC-DB764142D6CD}" type="slidenum">
              <a:rPr lang="el-GR" smtClean="0"/>
              <a:t>‹#›</a:t>
            </a:fld>
            <a:endParaRPr lang="el-GR"/>
          </a:p>
        </p:txBody>
      </p:sp>
    </p:spTree>
    <p:extLst>
      <p:ext uri="{BB962C8B-B14F-4D97-AF65-F5344CB8AC3E}">
        <p14:creationId xmlns:p14="http://schemas.microsoft.com/office/powerpoint/2010/main" val="391781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559CAE7-F379-4494-B9EE-A886B0200753}" type="datetime1">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66924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C68C34D-7A63-4F45-A5DE-6D3C6CE4C761}" type="datetime1">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5428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EDC8321-A2A5-4630-BD27-8422E4CAE72D}" type="datetime1">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1413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E19187-C589-4BD7-8DE8-99C1B9670B56}" type="datetime1">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46242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E9387A1-11B8-4FD0-9235-D5C6A3AE47AB}" type="datetime1">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2000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2762E7E-06FE-4266-918E-21B9CC047BDA}" type="datetime1">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79338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5D12B05-60C5-453E-B865-0B9E9E5460DE}" type="datetime1">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310821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CA0E9AC-B350-40DE-9F0D-14C748E56855}" type="datetime1">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51952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ACB4E-86D2-427C-AEEC-FBB1D72AE926}" type="datetime1">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63321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B49009F-4B90-4467-BB37-303FCD720D36}" type="datetime1">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131580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A5B1526F-8BAA-4DD5-96BD-F7F819B37868}" type="datetime1">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EF1DD-5442-B74F-8B40-17CDFA2B8E65}" type="slidenum">
              <a:rPr lang="en-US" smtClean="0"/>
              <a:t>‹#›</a:t>
            </a:fld>
            <a:endParaRPr lang="en-US"/>
          </a:p>
        </p:txBody>
      </p:sp>
    </p:spTree>
    <p:extLst>
      <p:ext uri="{BB962C8B-B14F-4D97-AF65-F5344CB8AC3E}">
        <p14:creationId xmlns:p14="http://schemas.microsoft.com/office/powerpoint/2010/main" val="44785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2387E-F9DE-42E4-88BD-A19C1F07A744}" type="datetime1">
              <a:rPr lang="en-US" smtClean="0"/>
              <a:t>10/6/2025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EF1DD-5442-B74F-8B40-17CDFA2B8E65}" type="slidenum">
              <a:rPr lang="en-US" smtClean="0"/>
              <a:t>‹#›</a:t>
            </a:fld>
            <a:endParaRPr lang="en-US"/>
          </a:p>
        </p:txBody>
      </p:sp>
    </p:spTree>
    <p:extLst>
      <p:ext uri="{BB962C8B-B14F-4D97-AF65-F5344CB8AC3E}">
        <p14:creationId xmlns:p14="http://schemas.microsoft.com/office/powerpoint/2010/main" val="2097752146"/>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9880A3D-CEE4-1A4B-B03B-82B785D9A2DF}"/>
              </a:ext>
            </a:extLst>
          </p:cNvPr>
          <p:cNvPicPr>
            <a:picLocks noChangeAspect="1"/>
          </p:cNvPicPr>
          <p:nvPr/>
        </p:nvPicPr>
        <p:blipFill>
          <a:blip r:embed="rId2"/>
          <a:stretch>
            <a:fillRect/>
          </a:stretch>
        </p:blipFill>
        <p:spPr>
          <a:xfrm>
            <a:off x="441083" y="186946"/>
            <a:ext cx="1061792" cy="827371"/>
          </a:xfrm>
          <a:prstGeom prst="rect">
            <a:avLst/>
          </a:prstGeom>
        </p:spPr>
      </p:pic>
      <p:sp>
        <p:nvSpPr>
          <p:cNvPr id="10" name="Title 1">
            <a:extLst>
              <a:ext uri="{FF2B5EF4-FFF2-40B4-BE49-F238E27FC236}">
                <a16:creationId xmlns:a16="http://schemas.microsoft.com/office/drawing/2014/main" id="{0D2B7720-20A0-C047-832B-288F710B3251}"/>
              </a:ext>
            </a:extLst>
          </p:cNvPr>
          <p:cNvSpPr txBox="1">
            <a:spLocks/>
          </p:cNvSpPr>
          <p:nvPr/>
        </p:nvSpPr>
        <p:spPr>
          <a:xfrm>
            <a:off x="1015651" y="2927928"/>
            <a:ext cx="9649665" cy="197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14000"/>
              </a:lnSpc>
            </a:pPr>
            <a:br>
              <a:rPr lang="el-GR" sz="1400" b="1" dirty="0">
                <a:solidFill>
                  <a:srgbClr val="EBEBEB"/>
                </a:solidFill>
                <a:latin typeface="Constantia" panose="02030602050306030303" pitchFamily="18" charset="0"/>
              </a:rPr>
            </a:br>
            <a:br>
              <a:rPr lang="el-GR" sz="1400" b="1" dirty="0">
                <a:solidFill>
                  <a:srgbClr val="EBEBEB"/>
                </a:solidFill>
                <a:latin typeface="Constantia" panose="02030602050306030303" pitchFamily="18" charset="0"/>
              </a:rPr>
            </a:br>
            <a:endParaRPr lang="en-US" sz="2000" b="1" dirty="0">
              <a:latin typeface="Constantia" panose="02030602050306030303" pitchFamily="18" charset="0"/>
            </a:endParaRPr>
          </a:p>
        </p:txBody>
      </p:sp>
      <p:sp>
        <p:nvSpPr>
          <p:cNvPr id="7" name="TextBox 6">
            <a:extLst>
              <a:ext uri="{FF2B5EF4-FFF2-40B4-BE49-F238E27FC236}">
                <a16:creationId xmlns:a16="http://schemas.microsoft.com/office/drawing/2014/main" id="{9DC9AA0C-6A57-C815-2624-C9DE81B515F1}"/>
              </a:ext>
            </a:extLst>
          </p:cNvPr>
          <p:cNvSpPr txBox="1"/>
          <p:nvPr/>
        </p:nvSpPr>
        <p:spPr>
          <a:xfrm>
            <a:off x="727295" y="1755679"/>
            <a:ext cx="10737410" cy="769441"/>
          </a:xfrm>
          <a:prstGeom prst="rect">
            <a:avLst/>
          </a:prstGeom>
          <a:noFill/>
        </p:spPr>
        <p:txBody>
          <a:bodyPr wrap="square">
            <a:spAutoFit/>
          </a:bodyPr>
          <a:lstStyle/>
          <a:p>
            <a:pPr algn="just"/>
            <a:r>
              <a:rPr lang="el-GR" sz="2200" b="1" dirty="0">
                <a:latin typeface="Verdana" panose="020B0604030504040204" pitchFamily="34" charset="0"/>
                <a:ea typeface="Verdana" panose="020B0604030504040204" pitchFamily="34" charset="0"/>
              </a:rPr>
              <a:t>«ΤΟ</a:t>
            </a:r>
            <a:r>
              <a:rPr lang="en-US" sz="2200" b="1" dirty="0">
                <a:latin typeface="Verdana" panose="020B0604030504040204" pitchFamily="34" charset="0"/>
                <a:ea typeface="Verdana" panose="020B0604030504040204" pitchFamily="34" charset="0"/>
              </a:rPr>
              <a:t> </a:t>
            </a:r>
            <a:r>
              <a:rPr lang="el-GR" sz="2200" b="1" dirty="0">
                <a:latin typeface="Verdana" panose="020B0604030504040204" pitchFamily="34" charset="0"/>
                <a:ea typeface="Verdana" panose="020B0604030504040204" pitchFamily="34" charset="0"/>
                <a:cs typeface="+mj-cs"/>
              </a:rPr>
              <a:t>ΤΑΚΤΙΚΟ ΒΑΡΟΜΕΤΡΟ ΔΙΚΑΙΩΜΑΤΩΝ ΤΩΝ ΑΤΟΜΩΝ ΜΕ ΑΝΑΠΗΡΙΑ, ΧΡΟΝΙΕΣ Η/ΚΑΙ ΣΠΑΝΙΕΣ ΠΑΘΗΣΕΙΣ</a:t>
            </a:r>
            <a:r>
              <a:rPr lang="el-GR" sz="2200" b="1" dirty="0">
                <a:latin typeface="Verdana" panose="020B0604030504040204" pitchFamily="34" charset="0"/>
                <a:ea typeface="Verdana" panose="020B0604030504040204" pitchFamily="34" charset="0"/>
              </a:rPr>
              <a:t>»</a:t>
            </a:r>
            <a:endParaRPr lang="el-GR" sz="22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2D99BED0-C454-6DAA-9438-222B8ABB3924}"/>
              </a:ext>
            </a:extLst>
          </p:cNvPr>
          <p:cNvSpPr txBox="1"/>
          <p:nvPr/>
        </p:nvSpPr>
        <p:spPr>
          <a:xfrm>
            <a:off x="1846907" y="3730028"/>
            <a:ext cx="9216428" cy="1077218"/>
          </a:xfrm>
          <a:prstGeom prst="rect">
            <a:avLst/>
          </a:prstGeom>
          <a:noFill/>
        </p:spPr>
        <p:txBody>
          <a:bodyPr wrap="square">
            <a:spAutoFit/>
          </a:bodyPr>
          <a:lstStyle/>
          <a:p>
            <a:pPr algn="ctr"/>
            <a:r>
              <a:rPr lang="el-GR" sz="1800" b="1" dirty="0">
                <a:solidFill>
                  <a:srgbClr val="002060"/>
                </a:solidFill>
                <a:effectLst/>
                <a:latin typeface="Verdana" panose="020B0604030504040204" pitchFamily="34" charset="0"/>
                <a:ea typeface="Verdana" panose="020B0604030504040204" pitchFamily="34" charset="0"/>
              </a:rPr>
              <a:t>Φανή </a:t>
            </a:r>
            <a:r>
              <a:rPr lang="el-GR" sz="1800" b="1" dirty="0" err="1">
                <a:solidFill>
                  <a:srgbClr val="002060"/>
                </a:solidFill>
                <a:effectLst/>
                <a:latin typeface="Verdana" panose="020B0604030504040204" pitchFamily="34" charset="0"/>
                <a:ea typeface="Verdana" panose="020B0604030504040204" pitchFamily="34" charset="0"/>
              </a:rPr>
              <a:t>Προβή</a:t>
            </a:r>
            <a:r>
              <a:rPr lang="el-GR" sz="1800" b="1" dirty="0">
                <a:solidFill>
                  <a:srgbClr val="002060"/>
                </a:solidFill>
                <a:effectLst/>
                <a:latin typeface="Verdana" panose="020B0604030504040204" pitchFamily="34" charset="0"/>
                <a:ea typeface="Verdana" panose="020B0604030504040204" pitchFamily="34" charset="0"/>
              </a:rPr>
              <a:t>– Επιστημονική Υπεύθυνη Παρατηρητηρίου Θεμάτων Αναπηρίας /</a:t>
            </a:r>
            <a:r>
              <a:rPr lang="el-GR" sz="1800" b="1" dirty="0">
                <a:solidFill>
                  <a:srgbClr val="002060"/>
                </a:solidFill>
                <a:latin typeface="Verdana" panose="020B0604030504040204" pitchFamily="34" charset="0"/>
                <a:ea typeface="Verdana" panose="020B0604030504040204" pitchFamily="34" charset="0"/>
              </a:rPr>
              <a:t> Επιστημονικό Στέλεχος της </a:t>
            </a:r>
            <a:r>
              <a:rPr lang="el-GR" sz="1800" b="1" dirty="0" err="1">
                <a:solidFill>
                  <a:srgbClr val="002060"/>
                </a:solidFill>
                <a:latin typeface="Verdana" panose="020B0604030504040204" pitchFamily="34" charset="0"/>
                <a:ea typeface="Verdana" panose="020B0604030504040204" pitchFamily="34" charset="0"/>
              </a:rPr>
              <a:t>Ε.Σ.Α.μεΑ</a:t>
            </a:r>
            <a:r>
              <a:rPr lang="el-GR" sz="1800" b="1" dirty="0">
                <a:solidFill>
                  <a:srgbClr val="002060"/>
                </a:solidFill>
                <a:latin typeface="Verdana" panose="020B0604030504040204" pitchFamily="34" charset="0"/>
                <a:ea typeface="Verdana" panose="020B0604030504040204" pitchFamily="34" charset="0"/>
              </a:rPr>
              <a:t>.</a:t>
            </a:r>
            <a:br>
              <a:rPr lang="el-GR" sz="1600" b="1" dirty="0">
                <a:solidFill>
                  <a:srgbClr val="002060"/>
                </a:solidFill>
                <a:effectLst/>
                <a:latin typeface="Verdana" panose="020B0604030504040204" pitchFamily="34" charset="0"/>
                <a:ea typeface="Verdana" panose="020B0604030504040204" pitchFamily="34" charset="0"/>
              </a:rPr>
            </a:br>
            <a:br>
              <a:rPr lang="el-GR" sz="1600" b="1" dirty="0">
                <a:solidFill>
                  <a:srgbClr val="002060"/>
                </a:solidFill>
                <a:effectLst/>
                <a:latin typeface="Constantia" panose="02030602050306030303" pitchFamily="18" charset="0"/>
                <a:ea typeface="Times New Roman" panose="02020603050405020304" pitchFamily="18" charset="0"/>
              </a:rPr>
            </a:br>
            <a:r>
              <a:rPr lang="el-GR" sz="1200" b="1" dirty="0">
                <a:solidFill>
                  <a:srgbClr val="002060"/>
                </a:solidFill>
                <a:effectLst/>
                <a:latin typeface="Verdana" panose="020B0604030504040204" pitchFamily="34" charset="0"/>
                <a:ea typeface="Verdana" panose="020B0604030504040204" pitchFamily="34" charset="0"/>
              </a:rPr>
              <a:t>11</a:t>
            </a:r>
            <a:r>
              <a:rPr lang="el-GR" sz="1200" b="1" baseline="30000" dirty="0">
                <a:solidFill>
                  <a:srgbClr val="002060"/>
                </a:solidFill>
                <a:effectLst/>
                <a:latin typeface="Verdana" panose="020B0604030504040204" pitchFamily="34" charset="0"/>
                <a:ea typeface="Verdana" panose="020B0604030504040204" pitchFamily="34" charset="0"/>
              </a:rPr>
              <a:t>Ο</a:t>
            </a:r>
            <a:r>
              <a:rPr lang="el-GR" sz="1200" b="1" dirty="0">
                <a:solidFill>
                  <a:srgbClr val="002060"/>
                </a:solidFill>
                <a:effectLst/>
                <a:latin typeface="Verdana" panose="020B0604030504040204" pitchFamily="34" charset="0"/>
                <a:ea typeface="Verdana" panose="020B0604030504040204" pitchFamily="34" charset="0"/>
              </a:rPr>
              <a:t> ΕΚΛΟΓΟΑΠΟΛΟΓΙΣΤΙΚΟ ΣΥΝΕΔΡΙΟ ΤΗΣ </a:t>
            </a:r>
            <a:r>
              <a:rPr lang="el-GR" sz="1200" b="1" dirty="0" err="1">
                <a:solidFill>
                  <a:srgbClr val="002060"/>
                </a:solidFill>
                <a:effectLst/>
                <a:latin typeface="Verdana" panose="020B0604030504040204" pitchFamily="34" charset="0"/>
                <a:ea typeface="Verdana" panose="020B0604030504040204" pitchFamily="34" charset="0"/>
              </a:rPr>
              <a:t>Ε.Σ.Α.μεΑ</a:t>
            </a:r>
            <a:r>
              <a:rPr lang="el-GR" sz="1200" b="1" dirty="0">
                <a:solidFill>
                  <a:srgbClr val="002060"/>
                </a:solidFill>
                <a:effectLst/>
                <a:latin typeface="Verdana" panose="020B0604030504040204" pitchFamily="34" charset="0"/>
                <a:ea typeface="Verdana" panose="020B0604030504040204" pitchFamily="34" charset="0"/>
              </a:rPr>
              <a:t>. - Αθήνα 03.10.2025</a:t>
            </a:r>
            <a:endParaRPr lang="el-GR" sz="12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85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51CA2CA2-9471-0524-1A22-9749FE39AB8A}"/>
              </a:ext>
            </a:extLst>
          </p:cNvPr>
          <p:cNvSpPr>
            <a:spLocks noGrp="1"/>
          </p:cNvSpPr>
          <p:nvPr>
            <p:ph type="sldNum" sz="quarter" idx="12"/>
          </p:nvPr>
        </p:nvSpPr>
        <p:spPr/>
        <p:txBody>
          <a:bodyPr/>
          <a:lstStyle/>
          <a:p>
            <a:fld id="{DF3EF1DD-5442-B74F-8B40-17CDFA2B8E65}" type="slidenum">
              <a:rPr lang="en-US" smtClean="0"/>
              <a:t>10</a:t>
            </a:fld>
            <a:endParaRPr lang="en-US"/>
          </a:p>
        </p:txBody>
      </p:sp>
      <p:pic>
        <p:nvPicPr>
          <p:cNvPr id="6" name="Εικόνα 5">
            <a:extLst>
              <a:ext uri="{FF2B5EF4-FFF2-40B4-BE49-F238E27FC236}">
                <a16:creationId xmlns:a16="http://schemas.microsoft.com/office/drawing/2014/main" id="{7038CD00-8BAB-3C64-FDAB-2CFB5648F2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209327"/>
            <a:ext cx="12192000" cy="6439345"/>
          </a:xfrm>
          <a:prstGeom prst="rect">
            <a:avLst/>
          </a:prstGeom>
        </p:spPr>
      </p:pic>
    </p:spTree>
    <p:extLst>
      <p:ext uri="{BB962C8B-B14F-4D97-AF65-F5344CB8AC3E}">
        <p14:creationId xmlns:p14="http://schemas.microsoft.com/office/powerpoint/2010/main" val="214786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935FBCF-D689-F9E6-A335-80A1E0CD817E}"/>
              </a:ext>
            </a:extLst>
          </p:cNvPr>
          <p:cNvSpPr>
            <a:spLocks noGrp="1"/>
          </p:cNvSpPr>
          <p:nvPr>
            <p:ph type="sldNum" sz="quarter" idx="12"/>
          </p:nvPr>
        </p:nvSpPr>
        <p:spPr/>
        <p:txBody>
          <a:bodyPr/>
          <a:lstStyle/>
          <a:p>
            <a:fld id="{DF3EF1DD-5442-B74F-8B40-17CDFA2B8E65}" type="slidenum">
              <a:rPr lang="en-US" smtClean="0"/>
              <a:t>11</a:t>
            </a:fld>
            <a:endParaRPr lang="en-US"/>
          </a:p>
        </p:txBody>
      </p:sp>
      <p:pic>
        <p:nvPicPr>
          <p:cNvPr id="4" name="Εικόνα 3">
            <a:extLst>
              <a:ext uri="{FF2B5EF4-FFF2-40B4-BE49-F238E27FC236}">
                <a16:creationId xmlns:a16="http://schemas.microsoft.com/office/drawing/2014/main" id="{AE02C6F5-E15E-554F-77BF-38FB7C26EEF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147607" y="9144"/>
            <a:ext cx="11896786" cy="6858000"/>
          </a:xfrm>
          <a:prstGeom prst="rect">
            <a:avLst/>
          </a:prstGeom>
        </p:spPr>
      </p:pic>
    </p:spTree>
    <p:extLst>
      <p:ext uri="{BB962C8B-B14F-4D97-AF65-F5344CB8AC3E}">
        <p14:creationId xmlns:p14="http://schemas.microsoft.com/office/powerpoint/2010/main" val="152075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99CDCDFF-8F67-EB46-17DA-43D57D0C2A97}"/>
              </a:ext>
            </a:extLst>
          </p:cNvPr>
          <p:cNvSpPr>
            <a:spLocks noGrp="1"/>
          </p:cNvSpPr>
          <p:nvPr>
            <p:ph type="sldNum" sz="quarter" idx="12"/>
          </p:nvPr>
        </p:nvSpPr>
        <p:spPr/>
        <p:txBody>
          <a:bodyPr/>
          <a:lstStyle/>
          <a:p>
            <a:fld id="{DF3EF1DD-5442-B74F-8B40-17CDFA2B8E65}" type="slidenum">
              <a:rPr lang="en-US" smtClean="0"/>
              <a:t>12</a:t>
            </a:fld>
            <a:endParaRPr lang="en-US"/>
          </a:p>
        </p:txBody>
      </p:sp>
      <p:pic>
        <p:nvPicPr>
          <p:cNvPr id="4" name="Εικόνα 3">
            <a:extLst>
              <a:ext uri="{FF2B5EF4-FFF2-40B4-BE49-F238E27FC236}">
                <a16:creationId xmlns:a16="http://schemas.microsoft.com/office/drawing/2014/main" id="{2AF5FB6D-667F-0D08-936B-396B65F5D3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0"/>
            <a:ext cx="12192000" cy="6452590"/>
          </a:xfrm>
          <a:prstGeom prst="rect">
            <a:avLst/>
          </a:prstGeom>
        </p:spPr>
      </p:pic>
    </p:spTree>
    <p:extLst>
      <p:ext uri="{BB962C8B-B14F-4D97-AF65-F5344CB8AC3E}">
        <p14:creationId xmlns:p14="http://schemas.microsoft.com/office/powerpoint/2010/main" val="336680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E252C4E4-71B1-4253-0901-1161325DA5B5}"/>
              </a:ext>
            </a:extLst>
          </p:cNvPr>
          <p:cNvSpPr>
            <a:spLocks noGrp="1"/>
          </p:cNvSpPr>
          <p:nvPr>
            <p:ph type="sldNum" sz="quarter" idx="12"/>
          </p:nvPr>
        </p:nvSpPr>
        <p:spPr/>
        <p:txBody>
          <a:bodyPr/>
          <a:lstStyle/>
          <a:p>
            <a:fld id="{DF3EF1DD-5442-B74F-8B40-17CDFA2B8E65}" type="slidenum">
              <a:rPr lang="en-US" smtClean="0"/>
              <a:t>13</a:t>
            </a:fld>
            <a:endParaRPr lang="en-US"/>
          </a:p>
        </p:txBody>
      </p:sp>
      <p:pic>
        <p:nvPicPr>
          <p:cNvPr id="6" name="Εικόνα 5">
            <a:extLst>
              <a:ext uri="{FF2B5EF4-FFF2-40B4-BE49-F238E27FC236}">
                <a16:creationId xmlns:a16="http://schemas.microsoft.com/office/drawing/2014/main" id="{B9535EDE-0C57-C0AB-3982-066F57B17CD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110965"/>
            <a:ext cx="12192000" cy="6636070"/>
          </a:xfrm>
          <a:prstGeom prst="rect">
            <a:avLst/>
          </a:prstGeom>
        </p:spPr>
      </p:pic>
    </p:spTree>
    <p:extLst>
      <p:ext uri="{BB962C8B-B14F-4D97-AF65-F5344CB8AC3E}">
        <p14:creationId xmlns:p14="http://schemas.microsoft.com/office/powerpoint/2010/main" val="147458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96ADD95-6E61-438E-7A42-69FB06599645}"/>
              </a:ext>
            </a:extLst>
          </p:cNvPr>
          <p:cNvSpPr>
            <a:spLocks noGrp="1"/>
          </p:cNvSpPr>
          <p:nvPr>
            <p:ph type="sldNum" sz="quarter" idx="12"/>
          </p:nvPr>
        </p:nvSpPr>
        <p:spPr/>
        <p:txBody>
          <a:bodyPr/>
          <a:lstStyle/>
          <a:p>
            <a:fld id="{DF3EF1DD-5442-B74F-8B40-17CDFA2B8E65}" type="slidenum">
              <a:rPr lang="en-US" smtClean="0"/>
              <a:t>14</a:t>
            </a:fld>
            <a:endParaRPr lang="en-US"/>
          </a:p>
        </p:txBody>
      </p:sp>
      <p:pic>
        <p:nvPicPr>
          <p:cNvPr id="6" name="Εικόνα 5">
            <a:extLst>
              <a:ext uri="{FF2B5EF4-FFF2-40B4-BE49-F238E27FC236}">
                <a16:creationId xmlns:a16="http://schemas.microsoft.com/office/drawing/2014/main" id="{6FE017A0-E542-701D-66C8-8763A62BA7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311085"/>
            <a:ext cx="12192000" cy="5985483"/>
          </a:xfrm>
          <a:prstGeom prst="rect">
            <a:avLst/>
          </a:prstGeom>
        </p:spPr>
      </p:pic>
    </p:spTree>
    <p:extLst>
      <p:ext uri="{BB962C8B-B14F-4D97-AF65-F5344CB8AC3E}">
        <p14:creationId xmlns:p14="http://schemas.microsoft.com/office/powerpoint/2010/main" val="213032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BCA0C5B-1492-7538-B07C-C1B875E7C885}"/>
              </a:ext>
            </a:extLst>
          </p:cNvPr>
          <p:cNvSpPr>
            <a:spLocks noGrp="1"/>
          </p:cNvSpPr>
          <p:nvPr>
            <p:ph type="sldNum" sz="quarter" idx="12"/>
          </p:nvPr>
        </p:nvSpPr>
        <p:spPr/>
        <p:txBody>
          <a:bodyPr/>
          <a:lstStyle/>
          <a:p>
            <a:fld id="{DF3EF1DD-5442-B74F-8B40-17CDFA2B8E65}" type="slidenum">
              <a:rPr lang="en-US" smtClean="0"/>
              <a:t>15</a:t>
            </a:fld>
            <a:endParaRPr lang="en-US"/>
          </a:p>
        </p:txBody>
      </p:sp>
      <p:pic>
        <p:nvPicPr>
          <p:cNvPr id="4" name="Εικόνα 3">
            <a:extLst>
              <a:ext uri="{FF2B5EF4-FFF2-40B4-BE49-F238E27FC236}">
                <a16:creationId xmlns:a16="http://schemas.microsoft.com/office/drawing/2014/main" id="{946C4DCD-2671-3C9D-F51B-F3D7DD9B4DF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contrast="55000"/>
                    </a14:imgEffect>
                  </a14:imgLayer>
                </a14:imgProps>
              </a:ext>
            </a:extLst>
          </a:blip>
          <a:stretch>
            <a:fillRect/>
          </a:stretch>
        </p:blipFill>
        <p:spPr>
          <a:xfrm>
            <a:off x="0" y="348792"/>
            <a:ext cx="12192000" cy="5815880"/>
          </a:xfrm>
          <a:prstGeom prst="rect">
            <a:avLst/>
          </a:prstGeom>
        </p:spPr>
      </p:pic>
    </p:spTree>
    <p:extLst>
      <p:ext uri="{BB962C8B-B14F-4D97-AF65-F5344CB8AC3E}">
        <p14:creationId xmlns:p14="http://schemas.microsoft.com/office/powerpoint/2010/main" val="274154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F999C3A-2898-914C-0B12-E48AEAB73C68}"/>
              </a:ext>
            </a:extLst>
          </p:cNvPr>
          <p:cNvSpPr>
            <a:spLocks noGrp="1"/>
          </p:cNvSpPr>
          <p:nvPr>
            <p:ph type="sldNum" sz="quarter" idx="12"/>
          </p:nvPr>
        </p:nvSpPr>
        <p:spPr/>
        <p:txBody>
          <a:bodyPr/>
          <a:lstStyle/>
          <a:p>
            <a:fld id="{DF3EF1DD-5442-B74F-8B40-17CDFA2B8E65}" type="slidenum">
              <a:rPr lang="en-US" smtClean="0"/>
              <a:t>16</a:t>
            </a:fld>
            <a:endParaRPr lang="en-US"/>
          </a:p>
        </p:txBody>
      </p:sp>
      <p:pic>
        <p:nvPicPr>
          <p:cNvPr id="4" name="Εικόνα 3">
            <a:extLst>
              <a:ext uri="{FF2B5EF4-FFF2-40B4-BE49-F238E27FC236}">
                <a16:creationId xmlns:a16="http://schemas.microsoft.com/office/drawing/2014/main" id="{DB9051C7-57FE-D6CB-511B-223CE1576C9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contrast="73000"/>
                    </a14:imgEffect>
                  </a14:imgLayer>
                </a14:imgProps>
              </a:ext>
            </a:extLst>
          </a:blip>
          <a:stretch>
            <a:fillRect/>
          </a:stretch>
        </p:blipFill>
        <p:spPr>
          <a:xfrm>
            <a:off x="0" y="540068"/>
            <a:ext cx="12192000" cy="5777864"/>
          </a:xfrm>
          <a:prstGeom prst="rect">
            <a:avLst/>
          </a:prstGeom>
        </p:spPr>
      </p:pic>
    </p:spTree>
    <p:extLst>
      <p:ext uri="{BB962C8B-B14F-4D97-AF65-F5344CB8AC3E}">
        <p14:creationId xmlns:p14="http://schemas.microsoft.com/office/powerpoint/2010/main" val="1180875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718A717-0C92-AF9E-2B08-76BBDFEECB7C}"/>
              </a:ext>
            </a:extLst>
          </p:cNvPr>
          <p:cNvSpPr>
            <a:spLocks noGrp="1"/>
          </p:cNvSpPr>
          <p:nvPr>
            <p:ph type="sldNum" sz="quarter" idx="12"/>
          </p:nvPr>
        </p:nvSpPr>
        <p:spPr/>
        <p:txBody>
          <a:bodyPr/>
          <a:lstStyle/>
          <a:p>
            <a:fld id="{DF3EF1DD-5442-B74F-8B40-17CDFA2B8E65}" type="slidenum">
              <a:rPr lang="en-US" smtClean="0"/>
              <a:t>17</a:t>
            </a:fld>
            <a:endParaRPr lang="en-US"/>
          </a:p>
        </p:txBody>
      </p:sp>
      <p:pic>
        <p:nvPicPr>
          <p:cNvPr id="4" name="Εικόνα 3">
            <a:extLst>
              <a:ext uri="{FF2B5EF4-FFF2-40B4-BE49-F238E27FC236}">
                <a16:creationId xmlns:a16="http://schemas.microsoft.com/office/drawing/2014/main" id="{8D439A43-54EC-8CEB-9420-CCDB0C0A636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contrast="77000"/>
                    </a14:imgEffect>
                  </a14:imgLayer>
                </a14:imgProps>
              </a:ext>
            </a:extLst>
          </a:blip>
          <a:stretch>
            <a:fillRect/>
          </a:stretch>
        </p:blipFill>
        <p:spPr>
          <a:xfrm>
            <a:off x="0" y="301658"/>
            <a:ext cx="12192000" cy="5718629"/>
          </a:xfrm>
          <a:prstGeom prst="rect">
            <a:avLst/>
          </a:prstGeom>
        </p:spPr>
      </p:pic>
    </p:spTree>
    <p:extLst>
      <p:ext uri="{BB962C8B-B14F-4D97-AF65-F5344CB8AC3E}">
        <p14:creationId xmlns:p14="http://schemas.microsoft.com/office/powerpoint/2010/main" val="426497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36742E62-FEAB-212B-0398-542EFE462355}"/>
              </a:ext>
            </a:extLst>
          </p:cNvPr>
          <p:cNvSpPr>
            <a:spLocks noGrp="1"/>
          </p:cNvSpPr>
          <p:nvPr>
            <p:ph type="sldNum" sz="quarter" idx="12"/>
          </p:nvPr>
        </p:nvSpPr>
        <p:spPr/>
        <p:txBody>
          <a:bodyPr/>
          <a:lstStyle/>
          <a:p>
            <a:fld id="{DF3EF1DD-5442-B74F-8B40-17CDFA2B8E65}" type="slidenum">
              <a:rPr lang="en-US" smtClean="0"/>
              <a:t>18</a:t>
            </a:fld>
            <a:endParaRPr lang="en-US"/>
          </a:p>
        </p:txBody>
      </p:sp>
      <p:pic>
        <p:nvPicPr>
          <p:cNvPr id="6" name="Εικόνα 5">
            <a:extLst>
              <a:ext uri="{FF2B5EF4-FFF2-40B4-BE49-F238E27FC236}">
                <a16:creationId xmlns:a16="http://schemas.microsoft.com/office/drawing/2014/main" id="{1AD8C271-77E9-334E-0623-3FFA0C15199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2000"/>
                    </a14:imgEffect>
                    <a14:imgEffect>
                      <a14:brightnessContrast contrast="100000"/>
                    </a14:imgEffect>
                  </a14:imgLayer>
                </a14:imgProps>
              </a:ext>
            </a:extLst>
          </a:blip>
          <a:stretch>
            <a:fillRect/>
          </a:stretch>
        </p:blipFill>
        <p:spPr>
          <a:xfrm>
            <a:off x="0" y="452488"/>
            <a:ext cx="12192000" cy="5817678"/>
          </a:xfrm>
          <a:prstGeom prst="rect">
            <a:avLst/>
          </a:prstGeom>
        </p:spPr>
      </p:pic>
    </p:spTree>
    <p:extLst>
      <p:ext uri="{BB962C8B-B14F-4D97-AF65-F5344CB8AC3E}">
        <p14:creationId xmlns:p14="http://schemas.microsoft.com/office/powerpoint/2010/main" val="390592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05070" y="1006128"/>
            <a:ext cx="9447690" cy="4388832"/>
          </a:xfrm>
        </p:spPr>
        <p:txBody>
          <a:bodyPr>
            <a:normAutofit/>
          </a:bodyPr>
          <a:lstStyle/>
          <a:p>
            <a:pPr marL="0" indent="0" algn="ctr">
              <a:buNone/>
            </a:pPr>
            <a:r>
              <a:rPr lang="el-GR" sz="2000" kern="100" dirty="0">
                <a:effectLst/>
                <a:latin typeface="Constantia" panose="02030602050306030303" pitchFamily="18" charset="0"/>
                <a:ea typeface="Aptos" panose="020B0004020202020204" pitchFamily="34" charset="0"/>
                <a:cs typeface="Times New Roman" panose="02020603050405020304" pitchFamily="18" charset="0"/>
              </a:rPr>
              <a:t>Η συμβολή σας στην κινητοποίηση των ατόμων που εκπροσωπείτε ώστε να επιτευχθεί ένα μεγάλο και αντιπροσωπευτικό δείγμα θα μας δώσει τα πλέον αξιόπιστα και σημαντικά αποτελέσματα, ώστε να συμβάλλουμε στην ισχυρή τεκμηρίωση των δίκαιων αιτημάτων του αναπηρικού κινήματος!</a:t>
            </a:r>
          </a:p>
          <a:p>
            <a:pPr marL="0" indent="0" algn="ctr">
              <a:buNone/>
            </a:pPr>
            <a:endParaRPr lang="el-GR" sz="1800" kern="100" dirty="0">
              <a:latin typeface="Constantia" panose="02030602050306030303" pitchFamily="18" charset="0"/>
              <a:ea typeface="Aptos" panose="020B0004020202020204" pitchFamily="34" charset="0"/>
              <a:cs typeface="Times New Roman" panose="02020603050405020304" pitchFamily="18" charset="0"/>
            </a:endParaRPr>
          </a:p>
          <a:p>
            <a:pPr marL="0" indent="0" algn="ctr">
              <a:buNone/>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buNone/>
            </a:pPr>
            <a:r>
              <a:rPr lang="el-GR" b="1" dirty="0">
                <a:latin typeface="Constantia" panose="02030602050306030303" pitchFamily="18" charset="0"/>
                <a:ea typeface="Verdana" panose="020B0604030504040204" pitchFamily="34" charset="0"/>
              </a:rPr>
              <a:t>ΣΑΣ ΕΥΧΑΡΙΣΤΩ ΠΟΛΥ ΓΙΑ ΤΗΝ ΠΡΟΣΟΧΗ ΣΑΣ</a:t>
            </a:r>
          </a:p>
        </p:txBody>
      </p:sp>
      <p:pic>
        <p:nvPicPr>
          <p:cNvPr id="5" name="Εικόνα 4"/>
          <p:cNvPicPr>
            <a:picLocks noChangeAspect="1"/>
          </p:cNvPicPr>
          <p:nvPr/>
        </p:nvPicPr>
        <p:blipFill>
          <a:blip r:embed="rId2"/>
          <a:stretch>
            <a:fillRect/>
          </a:stretch>
        </p:blipFill>
        <p:spPr>
          <a:xfrm>
            <a:off x="118934" y="109938"/>
            <a:ext cx="1152244" cy="896190"/>
          </a:xfrm>
          <a:prstGeom prst="rect">
            <a:avLst/>
          </a:prstGeom>
        </p:spPr>
      </p:pic>
      <p:sp>
        <p:nvSpPr>
          <p:cNvPr id="2" name="Θέση αριθμού διαφάνειας 1">
            <a:extLst>
              <a:ext uri="{FF2B5EF4-FFF2-40B4-BE49-F238E27FC236}">
                <a16:creationId xmlns:a16="http://schemas.microsoft.com/office/drawing/2014/main" id="{4048FD7C-0AE2-F832-8DD5-53A532D70F7E}"/>
              </a:ext>
            </a:extLst>
          </p:cNvPr>
          <p:cNvSpPr>
            <a:spLocks noGrp="1"/>
          </p:cNvSpPr>
          <p:nvPr>
            <p:ph type="sldNum" sz="quarter" idx="12"/>
          </p:nvPr>
        </p:nvSpPr>
        <p:spPr/>
        <p:txBody>
          <a:bodyPr/>
          <a:lstStyle/>
          <a:p>
            <a:fld id="{DF3EF1DD-5442-B74F-8B40-17CDFA2B8E65}" type="slidenum">
              <a:rPr lang="en-US" smtClean="0"/>
              <a:t>19</a:t>
            </a:fld>
            <a:endParaRPr lang="en-US"/>
          </a:p>
        </p:txBody>
      </p:sp>
    </p:spTree>
    <p:extLst>
      <p:ext uri="{BB962C8B-B14F-4D97-AF65-F5344CB8AC3E}">
        <p14:creationId xmlns:p14="http://schemas.microsoft.com/office/powerpoint/2010/main" val="240475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a:extLst>
              <a:ext uri="{FF2B5EF4-FFF2-40B4-BE49-F238E27FC236}">
                <a16:creationId xmlns:a16="http://schemas.microsoft.com/office/drawing/2014/main" id="{60D26ED6-1A3C-B947-1AA0-32B032D5CFC9}"/>
              </a:ext>
            </a:extLst>
          </p:cNvPr>
          <p:cNvGraphicFramePr/>
          <p:nvPr>
            <p:extLst>
              <p:ext uri="{D42A27DB-BD31-4B8C-83A1-F6EECF244321}">
                <p14:modId xmlns:p14="http://schemas.microsoft.com/office/powerpoint/2010/main" val="3118197793"/>
              </p:ext>
            </p:extLst>
          </p:nvPr>
        </p:nvGraphicFramePr>
        <p:xfrm>
          <a:off x="1196088" y="379429"/>
          <a:ext cx="9799823" cy="609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a:extLst>
              <a:ext uri="{FF2B5EF4-FFF2-40B4-BE49-F238E27FC236}">
                <a16:creationId xmlns:a16="http://schemas.microsoft.com/office/drawing/2014/main" id="{2435152E-44B7-63F0-AED7-8B6D3106438F}"/>
              </a:ext>
            </a:extLst>
          </p:cNvPr>
          <p:cNvPicPr>
            <a:picLocks noChangeAspect="1"/>
          </p:cNvPicPr>
          <p:nvPr/>
        </p:nvPicPr>
        <p:blipFill>
          <a:blip r:embed="rId7"/>
          <a:stretch>
            <a:fillRect/>
          </a:stretch>
        </p:blipFill>
        <p:spPr>
          <a:xfrm>
            <a:off x="195372" y="227150"/>
            <a:ext cx="1054699" cy="823031"/>
          </a:xfrm>
          <a:prstGeom prst="rect">
            <a:avLst/>
          </a:prstGeom>
        </p:spPr>
      </p:pic>
      <p:sp>
        <p:nvSpPr>
          <p:cNvPr id="6" name="Θέση αριθμού διαφάνειας 5">
            <a:extLst>
              <a:ext uri="{FF2B5EF4-FFF2-40B4-BE49-F238E27FC236}">
                <a16:creationId xmlns:a16="http://schemas.microsoft.com/office/drawing/2014/main" id="{C52B0206-AA9B-5622-FA97-E63F482F4614}"/>
              </a:ext>
            </a:extLst>
          </p:cNvPr>
          <p:cNvSpPr>
            <a:spLocks noGrp="1"/>
          </p:cNvSpPr>
          <p:nvPr>
            <p:ph type="sldNum" sz="quarter" idx="12"/>
          </p:nvPr>
        </p:nvSpPr>
        <p:spPr/>
        <p:txBody>
          <a:bodyPr/>
          <a:lstStyle/>
          <a:p>
            <a:fld id="{DF3EF1DD-5442-B74F-8B40-17CDFA2B8E65}" type="slidenum">
              <a:rPr lang="en-US" smtClean="0"/>
              <a:t>2</a:t>
            </a:fld>
            <a:endParaRPr lang="en-US"/>
          </a:p>
        </p:txBody>
      </p:sp>
    </p:spTree>
    <p:extLst>
      <p:ext uri="{BB962C8B-B14F-4D97-AF65-F5344CB8AC3E}">
        <p14:creationId xmlns:p14="http://schemas.microsoft.com/office/powerpoint/2010/main" val="376679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FB5681-97EA-EA87-3848-D36904FCCBDC}"/>
              </a:ext>
            </a:extLst>
          </p:cNvPr>
          <p:cNvSpPr>
            <a:spLocks noGrp="1"/>
          </p:cNvSpPr>
          <p:nvPr>
            <p:ph type="title"/>
          </p:nvPr>
        </p:nvSpPr>
        <p:spPr>
          <a:xfrm>
            <a:off x="1815833" y="300305"/>
            <a:ext cx="8560333" cy="1094079"/>
          </a:xfrm>
        </p:spPr>
        <p:txBody>
          <a:bodyPr>
            <a:normAutofit/>
          </a:bodyPr>
          <a:lstStyle/>
          <a:p>
            <a:pPr marL="0" marR="0" lvl="0" indent="0" algn="just" defTabSz="457200" rtl="0" eaLnBrk="1" fontAlgn="auto" latinLnBrk="0" hangingPunct="1">
              <a:lnSpc>
                <a:spcPct val="100000"/>
              </a:lnSpc>
              <a:spcBef>
                <a:spcPts val="0"/>
              </a:spcBef>
              <a:spcAft>
                <a:spcPts val="0"/>
              </a:spcAft>
              <a:tabLst/>
              <a:defRPr/>
            </a:pPr>
            <a:r>
              <a:rPr lang="el-GR" sz="2600" b="1" dirty="0">
                <a:solidFill>
                  <a:prstClr val="black"/>
                </a:solidFill>
                <a:latin typeface="Constantia" panose="02030602050306030303" pitchFamily="18" charset="0"/>
                <a:ea typeface="Verdana" panose="020B0604030504040204" pitchFamily="34" charset="0"/>
                <a:cs typeface="+mn-cs"/>
              </a:rPr>
              <a:t>Το </a:t>
            </a:r>
            <a:r>
              <a:rPr kumimoji="0" lang="el-GR" sz="2600" b="1" i="0" u="none" strike="noStrike" kern="1200" cap="none" spc="0" normalizeH="0" baseline="0" noProof="0" dirty="0">
                <a:ln>
                  <a:noFill/>
                </a:ln>
                <a:solidFill>
                  <a:prstClr val="black"/>
                </a:solidFill>
                <a:effectLst/>
                <a:uLnTx/>
                <a:uFillTx/>
                <a:latin typeface="Constantia" panose="02030602050306030303" pitchFamily="18" charset="0"/>
                <a:ea typeface="Verdana" panose="020B0604030504040204" pitchFamily="34" charset="0"/>
                <a:cs typeface="+mn-cs"/>
              </a:rPr>
              <a:t>Τακτικό Βαρόμετρο Δικαιωμάτων των Ατόμων με Αναπηρία, χρόνιες ή/και σπάνιες παθήσεις</a:t>
            </a:r>
            <a:endParaRPr lang="el-GR" sz="2600" dirty="0">
              <a:latin typeface="Constantia" panose="02030602050306030303" pitchFamily="18" charset="0"/>
            </a:endParaRPr>
          </a:p>
        </p:txBody>
      </p:sp>
      <p:pic>
        <p:nvPicPr>
          <p:cNvPr id="4" name="Εικόνα 3">
            <a:extLst>
              <a:ext uri="{FF2B5EF4-FFF2-40B4-BE49-F238E27FC236}">
                <a16:creationId xmlns:a16="http://schemas.microsoft.com/office/drawing/2014/main" id="{F14BDC7D-91B0-F821-699A-783F7D9A2F45}"/>
              </a:ext>
            </a:extLst>
          </p:cNvPr>
          <p:cNvPicPr>
            <a:picLocks noChangeAspect="1"/>
          </p:cNvPicPr>
          <p:nvPr/>
        </p:nvPicPr>
        <p:blipFill>
          <a:blip r:embed="rId2"/>
          <a:stretch>
            <a:fillRect/>
          </a:stretch>
        </p:blipFill>
        <p:spPr>
          <a:xfrm>
            <a:off x="106049" y="161506"/>
            <a:ext cx="1152244" cy="896190"/>
          </a:xfrm>
          <a:prstGeom prst="rect">
            <a:avLst/>
          </a:prstGeom>
        </p:spPr>
      </p:pic>
      <p:sp>
        <p:nvSpPr>
          <p:cNvPr id="6" name="Οβάλ 5">
            <a:extLst>
              <a:ext uri="{FF2B5EF4-FFF2-40B4-BE49-F238E27FC236}">
                <a16:creationId xmlns:a16="http://schemas.microsoft.com/office/drawing/2014/main" id="{D1D0CBC3-ADB0-E886-D1B5-84EECC5D0300}"/>
              </a:ext>
            </a:extLst>
          </p:cNvPr>
          <p:cNvSpPr/>
          <p:nvPr/>
        </p:nvSpPr>
        <p:spPr>
          <a:xfrm>
            <a:off x="1154598" y="1590355"/>
            <a:ext cx="9195949" cy="3677291"/>
          </a:xfrm>
          <a:prstGeom prst="ellipse">
            <a:avLst/>
          </a:prstGeom>
          <a:ln/>
        </p:spPr>
        <p:style>
          <a:lnRef idx="3">
            <a:schemeClr val="lt1"/>
          </a:lnRef>
          <a:fillRef idx="1">
            <a:schemeClr val="dk1"/>
          </a:fillRef>
          <a:effectRef idx="1">
            <a:schemeClr val="dk1"/>
          </a:effectRef>
          <a:fontRef idx="minor">
            <a:schemeClr val="lt1"/>
          </a:fontRef>
        </p:style>
        <p:txBody>
          <a:bodyPr wrap="square" rtlCol="0" anchor="ctr">
            <a:spAutoFit/>
          </a:bodyPr>
          <a:lstStyle/>
          <a:p>
            <a:pPr marL="90170" algn="just">
              <a:lnSpc>
                <a:spcPct val="107000"/>
              </a:lnSpc>
              <a:spcAft>
                <a:spcPts val="800"/>
              </a:spcAft>
              <a:tabLst>
                <a:tab pos="90170" algn="l"/>
              </a:tabLst>
            </a:pP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Επαναλαμβανόμενη ποσοτική έρευνα που έχει σκοπό να αποτυπώνει τη γενική εικόνα, τις εξελίξεις σε επιλεγμένες πτυχές των θεμελιωδών δικαιωμάτων, και να αποκαλύπτει τα εμπόδια που αντιμετωπίζουν τα άτομα με αναπηρία, χρόνιες ή/και σπάνιες παθήσεις στην ισότιμη συμμετοχή τους στην κοινωνία. </a:t>
            </a:r>
            <a:endParaRPr lang="el-GR"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3AD5CC96-E7BD-3A49-0E0E-9206DF40E78C}"/>
              </a:ext>
            </a:extLst>
          </p:cNvPr>
          <p:cNvSpPr>
            <a:spLocks noGrp="1"/>
          </p:cNvSpPr>
          <p:nvPr>
            <p:ph type="sldNum" sz="quarter" idx="12"/>
          </p:nvPr>
        </p:nvSpPr>
        <p:spPr/>
        <p:txBody>
          <a:bodyPr/>
          <a:lstStyle/>
          <a:p>
            <a:fld id="{DF3EF1DD-5442-B74F-8B40-17CDFA2B8E65}" type="slidenum">
              <a:rPr lang="en-US" smtClean="0"/>
              <a:t>3</a:t>
            </a:fld>
            <a:endParaRPr lang="en-US"/>
          </a:p>
        </p:txBody>
      </p:sp>
    </p:spTree>
    <p:extLst>
      <p:ext uri="{BB962C8B-B14F-4D97-AF65-F5344CB8AC3E}">
        <p14:creationId xmlns:p14="http://schemas.microsoft.com/office/powerpoint/2010/main" val="245158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20714DB-309D-9CBE-2EF6-4AD328A0618F}"/>
              </a:ext>
            </a:extLst>
          </p:cNvPr>
          <p:cNvPicPr>
            <a:picLocks noChangeAspect="1"/>
          </p:cNvPicPr>
          <p:nvPr/>
        </p:nvPicPr>
        <p:blipFill>
          <a:blip r:embed="rId2"/>
          <a:stretch>
            <a:fillRect/>
          </a:stretch>
        </p:blipFill>
        <p:spPr>
          <a:xfrm>
            <a:off x="106049" y="161506"/>
            <a:ext cx="1152244" cy="896190"/>
          </a:xfrm>
          <a:prstGeom prst="rect">
            <a:avLst/>
          </a:prstGeom>
        </p:spPr>
      </p:pic>
      <p:sp>
        <p:nvSpPr>
          <p:cNvPr id="7" name="Τίτλος 1">
            <a:extLst>
              <a:ext uri="{FF2B5EF4-FFF2-40B4-BE49-F238E27FC236}">
                <a16:creationId xmlns:a16="http://schemas.microsoft.com/office/drawing/2014/main" id="{731B206B-B4C6-5010-7228-C62D3E6F4BF0}"/>
              </a:ext>
            </a:extLst>
          </p:cNvPr>
          <p:cNvSpPr txBox="1">
            <a:spLocks/>
          </p:cNvSpPr>
          <p:nvPr/>
        </p:nvSpPr>
        <p:spPr>
          <a:xfrm>
            <a:off x="1156625" y="2997392"/>
            <a:ext cx="7835985" cy="83099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dirty="0">
              <a:latin typeface="Constantia" panose="02030602050306030303" pitchFamily="18" charset="0"/>
            </a:endParaRPr>
          </a:p>
        </p:txBody>
      </p:sp>
      <p:sp>
        <p:nvSpPr>
          <p:cNvPr id="11" name="TextBox 10">
            <a:extLst>
              <a:ext uri="{FF2B5EF4-FFF2-40B4-BE49-F238E27FC236}">
                <a16:creationId xmlns:a16="http://schemas.microsoft.com/office/drawing/2014/main" id="{39D7BE6D-088F-8CBB-4618-D54D2CD430F1}"/>
              </a:ext>
            </a:extLst>
          </p:cNvPr>
          <p:cNvSpPr txBox="1"/>
          <p:nvPr/>
        </p:nvSpPr>
        <p:spPr>
          <a:xfrm>
            <a:off x="1357919" y="1690689"/>
            <a:ext cx="9002138" cy="4467057"/>
          </a:xfrm>
          <a:prstGeom prst="rect">
            <a:avLst/>
          </a:prstGeom>
          <a:noFill/>
        </p:spPr>
        <p:txBody>
          <a:bodyPr wrap="square">
            <a:spAutoFit/>
          </a:bodyPr>
          <a:lstStyle/>
          <a:p>
            <a:pPr algn="just">
              <a:lnSpc>
                <a:spcPct val="150000"/>
              </a:lnSpc>
            </a:pPr>
            <a:r>
              <a:rPr lang="el-GR" sz="2400" dirty="0">
                <a:latin typeface="Constantia" panose="02030602050306030303" pitchFamily="18" charset="0"/>
                <a:ea typeface="Verdana" panose="020B0604030504040204" pitchFamily="34" charset="0"/>
                <a:cs typeface="Times New Roman" panose="02020603050405020304" pitchFamily="18" charset="0"/>
              </a:rPr>
              <a:t>Πληθυσμός έρευνας: </a:t>
            </a:r>
            <a:r>
              <a:rPr lang="el-GR" sz="2400" b="1" dirty="0">
                <a:latin typeface="Constantia" panose="02030602050306030303" pitchFamily="18" charset="0"/>
                <a:ea typeface="Verdana" panose="020B0604030504040204" pitchFamily="34" charset="0"/>
                <a:cs typeface="Times New Roman" panose="02020603050405020304" pitchFamily="18" charset="0"/>
              </a:rPr>
              <a:t>Άτομα </a:t>
            </a:r>
            <a:r>
              <a:rPr lang="el-GR" sz="2400" b="1" kern="100" dirty="0">
                <a:effectLst/>
                <a:latin typeface="Constantia" panose="02030602050306030303" pitchFamily="18" charset="0"/>
                <a:ea typeface="Aptos" panose="020B0004020202020204" pitchFamily="34" charset="0"/>
                <a:cs typeface="Times New Roman" panose="02020603050405020304" pitchFamily="18" charset="0"/>
              </a:rPr>
              <a:t>με αναπηρία, χρόνιες ή/και σπάνιες παθήσεις, ηλικίας 15 ετών και άνω</a:t>
            </a:r>
          </a:p>
          <a:p>
            <a:pPr algn="just">
              <a:lnSpc>
                <a:spcPct val="150000"/>
              </a:lnSpc>
            </a:pPr>
            <a:r>
              <a:rPr lang="el-GR" sz="2400" dirty="0">
                <a:latin typeface="Constantia" panose="02030602050306030303" pitchFamily="18" charset="0"/>
                <a:ea typeface="Verdana" panose="020B0604030504040204" pitchFamily="34" charset="0"/>
                <a:cs typeface="Times New Roman" panose="02020603050405020304" pitchFamily="18" charset="0"/>
              </a:rPr>
              <a:t>Γεωγραφική κάλυψη: </a:t>
            </a:r>
            <a:r>
              <a:rPr lang="el-GR" sz="2400" b="1" kern="100" dirty="0">
                <a:latin typeface="Constantia" panose="02030602050306030303" pitchFamily="18" charset="0"/>
                <a:ea typeface="Aptos" panose="020B0004020202020204" pitchFamily="34" charset="0"/>
                <a:cs typeface="Times New Roman" panose="02020603050405020304" pitchFamily="18" charset="0"/>
              </a:rPr>
              <a:t>Πανελλαδική</a:t>
            </a:r>
            <a:endParaRPr lang="el-GR" sz="2400" b="1" kern="100" dirty="0">
              <a:effectLst/>
              <a:latin typeface="Constantia" panose="02030602050306030303" pitchFamily="18" charset="0"/>
              <a:ea typeface="Aptos" panose="020B0004020202020204" pitchFamily="34" charset="0"/>
              <a:cs typeface="Times New Roman" panose="02020603050405020304" pitchFamily="18" charset="0"/>
            </a:endParaRPr>
          </a:p>
          <a:p>
            <a:pPr lvl="0" algn="just">
              <a:lnSpc>
                <a:spcPct val="150000"/>
              </a:lnSpc>
            </a:pPr>
            <a:r>
              <a:rPr lang="el-GR" sz="2400" dirty="0">
                <a:latin typeface="Constantia" panose="02030602050306030303" pitchFamily="18" charset="0"/>
                <a:ea typeface="Verdana" panose="020B0604030504040204" pitchFamily="34" charset="0"/>
                <a:cs typeface="Times New Roman" panose="02020603050405020304" pitchFamily="18" charset="0"/>
              </a:rPr>
              <a:t>Τεχνική δειγματοληψίας: </a:t>
            </a:r>
            <a:r>
              <a:rPr lang="el-GR" sz="2400" b="1" dirty="0">
                <a:latin typeface="Constantia" panose="02030602050306030303" pitchFamily="18" charset="0"/>
                <a:ea typeface="Verdana" panose="020B0604030504040204" pitchFamily="34" charset="0"/>
                <a:cs typeface="Times New Roman" panose="02020603050405020304" pitchFamily="18" charset="0"/>
              </a:rPr>
              <a:t>Σκόπιμη δειγματοληψία </a:t>
            </a:r>
            <a:endParaRPr lang="el-GR" sz="2400" b="1" dirty="0">
              <a:effectLst/>
              <a:latin typeface="Constantia" panose="02030602050306030303" pitchFamily="18" charset="0"/>
              <a:ea typeface="Verdana" panose="020B0604030504040204" pitchFamily="34" charset="0"/>
              <a:cs typeface="Times New Roman" panose="02020603050405020304" pitchFamily="18" charset="0"/>
            </a:endParaRPr>
          </a:p>
          <a:p>
            <a:pPr lvl="0" algn="just">
              <a:lnSpc>
                <a:spcPct val="150000"/>
              </a:lnSpc>
            </a:pPr>
            <a:r>
              <a:rPr lang="el-GR" sz="2400" dirty="0">
                <a:effectLst/>
                <a:latin typeface="Constantia" panose="02030602050306030303" pitchFamily="18" charset="0"/>
                <a:ea typeface="Verdana" panose="020B0604030504040204" pitchFamily="34" charset="0"/>
                <a:cs typeface="Times New Roman" panose="02020603050405020304" pitchFamily="18" charset="0"/>
              </a:rPr>
              <a:t>Τεχνική συλλογής δεδομένων: </a:t>
            </a:r>
            <a:r>
              <a:rPr lang="el-GR" sz="2400" b="1" dirty="0">
                <a:effectLst/>
                <a:latin typeface="Constantia" panose="02030602050306030303" pitchFamily="18" charset="0"/>
                <a:ea typeface="Verdana" panose="020B0604030504040204" pitchFamily="34" charset="0"/>
                <a:cs typeface="Times New Roman" panose="02020603050405020304" pitchFamily="18" charset="0"/>
              </a:rPr>
              <a:t>Αυτό-</a:t>
            </a:r>
            <a:r>
              <a:rPr lang="el-GR" sz="2400" b="1" dirty="0" err="1">
                <a:effectLst/>
                <a:latin typeface="Constantia" panose="02030602050306030303" pitchFamily="18" charset="0"/>
                <a:ea typeface="Verdana" panose="020B0604030504040204" pitchFamily="34" charset="0"/>
                <a:cs typeface="Times New Roman" panose="02020603050405020304" pitchFamily="18" charset="0"/>
              </a:rPr>
              <a:t>συμπληρούμενο</a:t>
            </a:r>
            <a:r>
              <a:rPr lang="el-GR" sz="2400" b="1" dirty="0">
                <a:effectLst/>
                <a:latin typeface="Constantia" panose="02030602050306030303" pitchFamily="18" charset="0"/>
                <a:ea typeface="Verdana" panose="020B0604030504040204" pitchFamily="34" charset="0"/>
                <a:cs typeface="Times New Roman" panose="02020603050405020304" pitchFamily="18" charset="0"/>
              </a:rPr>
              <a:t> </a:t>
            </a:r>
            <a:r>
              <a:rPr lang="el-GR" sz="2400" b="1" dirty="0">
                <a:latin typeface="Constantia" panose="02030602050306030303" pitchFamily="18" charset="0"/>
                <a:ea typeface="Verdana" panose="020B0604030504040204" pitchFamily="34" charset="0"/>
                <a:cs typeface="Times New Roman" panose="02020603050405020304" pitchFamily="18" charset="0"/>
              </a:rPr>
              <a:t>ερωτηματολόγιο στην ηλεκτρονική πλατφόρμα </a:t>
            </a:r>
            <a:r>
              <a:rPr lang="en-US" sz="2400" b="1" dirty="0" err="1">
                <a:latin typeface="Constantia" panose="02030602050306030303" pitchFamily="18" charset="0"/>
                <a:ea typeface="Verdana" panose="020B0604030504040204" pitchFamily="34" charset="0"/>
                <a:cs typeface="Times New Roman" panose="02020603050405020304" pitchFamily="18" charset="0"/>
              </a:rPr>
              <a:t>Limesurvey</a:t>
            </a:r>
            <a:endParaRPr lang="el-GR" sz="2400" b="1" dirty="0">
              <a:latin typeface="Constantia" panose="02030602050306030303" pitchFamily="18" charset="0"/>
              <a:ea typeface="Verdana" panose="020B0604030504040204" pitchFamily="34" charset="0"/>
              <a:cs typeface="Times New Roman" panose="02020603050405020304" pitchFamily="18" charset="0"/>
            </a:endParaRPr>
          </a:p>
          <a:p>
            <a:pPr lvl="0" algn="just">
              <a:lnSpc>
                <a:spcPct val="150000"/>
              </a:lnSpc>
            </a:pPr>
            <a:r>
              <a:rPr lang="el-GR" sz="2400" dirty="0">
                <a:effectLst/>
                <a:latin typeface="Constantia" panose="02030602050306030303" pitchFamily="18" charset="0"/>
                <a:ea typeface="Calibri" panose="020F0502020204030204" pitchFamily="34" charset="0"/>
                <a:cs typeface="Times New Roman" panose="02020603050405020304" pitchFamily="18" charset="0"/>
              </a:rPr>
              <a:t>Διάστημα διεξαγωγής</a:t>
            </a:r>
            <a:r>
              <a:rPr lang="el-GR" sz="2400" dirty="0">
                <a:latin typeface="Constantia" panose="02030602050306030303" pitchFamily="18" charset="0"/>
                <a:ea typeface="Calibri" panose="020F0502020204030204" pitchFamily="34" charset="0"/>
                <a:cs typeface="Times New Roman" panose="02020603050405020304" pitchFamily="18" charset="0"/>
              </a:rPr>
              <a:t>: Οκτώβριος 2025/ Διάρκεια συλλογής δεδομένων: 3 βδομάδες</a:t>
            </a:r>
            <a:endParaRPr lang="el-GR" sz="24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2" name="Τίτλος 1">
            <a:extLst>
              <a:ext uri="{FF2B5EF4-FFF2-40B4-BE49-F238E27FC236}">
                <a16:creationId xmlns:a16="http://schemas.microsoft.com/office/drawing/2014/main" id="{1F1A0769-2F44-ED03-4F1E-DE4385BFACA7}"/>
              </a:ext>
            </a:extLst>
          </p:cNvPr>
          <p:cNvSpPr>
            <a:spLocks noGrp="1"/>
          </p:cNvSpPr>
          <p:nvPr>
            <p:ph type="title"/>
          </p:nvPr>
        </p:nvSpPr>
        <p:spPr>
          <a:xfrm>
            <a:off x="1357919" y="609601"/>
            <a:ext cx="9903691" cy="830996"/>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kumimoji="0" lang="el-GR" sz="2600" b="1" i="0" u="none" strike="noStrike" kern="1200" cap="none" spc="0" normalizeH="0" baseline="0" noProof="0" dirty="0">
                <a:ln>
                  <a:noFill/>
                </a:ln>
                <a:solidFill>
                  <a:prstClr val="black"/>
                </a:solidFill>
                <a:effectLst/>
                <a:uLnTx/>
                <a:uFillTx/>
                <a:latin typeface="Constantia" panose="02030602050306030303" pitchFamily="18" charset="0"/>
                <a:ea typeface="Verdana" panose="020B0604030504040204" pitchFamily="34" charset="0"/>
                <a:cs typeface="+mn-cs"/>
              </a:rPr>
              <a:t>Η ταυτότητα της έρευνας</a:t>
            </a:r>
            <a:endParaRPr lang="el-GR" sz="2600" dirty="0">
              <a:latin typeface="Constantia" panose="02030602050306030303" pitchFamily="18" charset="0"/>
            </a:endParaRPr>
          </a:p>
        </p:txBody>
      </p:sp>
      <p:sp>
        <p:nvSpPr>
          <p:cNvPr id="2" name="Θέση αριθμού διαφάνειας 1">
            <a:extLst>
              <a:ext uri="{FF2B5EF4-FFF2-40B4-BE49-F238E27FC236}">
                <a16:creationId xmlns:a16="http://schemas.microsoft.com/office/drawing/2014/main" id="{2889C502-7C2B-86A3-8C23-686068A8456D}"/>
              </a:ext>
            </a:extLst>
          </p:cNvPr>
          <p:cNvSpPr>
            <a:spLocks noGrp="1"/>
          </p:cNvSpPr>
          <p:nvPr>
            <p:ph type="sldNum" sz="quarter" idx="12"/>
          </p:nvPr>
        </p:nvSpPr>
        <p:spPr/>
        <p:txBody>
          <a:bodyPr/>
          <a:lstStyle/>
          <a:p>
            <a:fld id="{DF3EF1DD-5442-B74F-8B40-17CDFA2B8E65}" type="slidenum">
              <a:rPr lang="en-US" smtClean="0">
                <a:latin typeface="Constantia" panose="02030602050306030303" pitchFamily="18" charset="0"/>
              </a:rPr>
              <a:t>4</a:t>
            </a:fld>
            <a:endParaRPr lang="en-US">
              <a:latin typeface="Constantia" panose="02030602050306030303" pitchFamily="18" charset="0"/>
            </a:endParaRPr>
          </a:p>
        </p:txBody>
      </p:sp>
    </p:spTree>
    <p:extLst>
      <p:ext uri="{BB962C8B-B14F-4D97-AF65-F5344CB8AC3E}">
        <p14:creationId xmlns:p14="http://schemas.microsoft.com/office/powerpoint/2010/main" val="396124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D04791F8-5CC0-2FBF-392C-692021B5B817}"/>
              </a:ext>
            </a:extLst>
          </p:cNvPr>
          <p:cNvSpPr>
            <a:spLocks noGrp="1"/>
          </p:cNvSpPr>
          <p:nvPr>
            <p:ph type="title"/>
          </p:nvPr>
        </p:nvSpPr>
        <p:spPr>
          <a:xfrm>
            <a:off x="1066269" y="810020"/>
            <a:ext cx="9404350" cy="1126847"/>
          </a:xfrm>
        </p:spPr>
        <p:txBody>
          <a:bodyPr>
            <a:normAutofit/>
          </a:bodyPr>
          <a:lstStyle/>
          <a:p>
            <a:pPr algn="ctr"/>
            <a:r>
              <a:rPr lang="el-GR" sz="2600" b="1" dirty="0">
                <a:solidFill>
                  <a:schemeClr val="tx1"/>
                </a:solidFill>
                <a:latin typeface="Constantia" panose="02030602050306030303" pitchFamily="18" charset="0"/>
                <a:ea typeface="Verdana" panose="020B0604030504040204" pitchFamily="34" charset="0"/>
              </a:rPr>
              <a:t>Στρατηγική στρατολόγησης συμμετεχόντων στην έρευνα</a:t>
            </a:r>
            <a:endParaRPr lang="el-GR" sz="2600" dirty="0">
              <a:solidFill>
                <a:schemeClr val="tx1"/>
              </a:solidFill>
              <a:latin typeface="Constantia" panose="02030602050306030303" pitchFamily="18" charset="0"/>
              <a:ea typeface="Verdana" panose="020B0604030504040204" pitchFamily="34" charset="0"/>
            </a:endParaRPr>
          </a:p>
        </p:txBody>
      </p:sp>
      <p:pic>
        <p:nvPicPr>
          <p:cNvPr id="5" name="Εικόνα 4">
            <a:extLst>
              <a:ext uri="{FF2B5EF4-FFF2-40B4-BE49-F238E27FC236}">
                <a16:creationId xmlns:a16="http://schemas.microsoft.com/office/drawing/2014/main" id="{4DBECAD4-A288-D333-CC77-70E43A2AB881}"/>
              </a:ext>
            </a:extLst>
          </p:cNvPr>
          <p:cNvPicPr>
            <a:picLocks noChangeAspect="1"/>
          </p:cNvPicPr>
          <p:nvPr/>
        </p:nvPicPr>
        <p:blipFill>
          <a:blip r:embed="rId2"/>
          <a:stretch>
            <a:fillRect/>
          </a:stretch>
        </p:blipFill>
        <p:spPr>
          <a:xfrm>
            <a:off x="106049" y="161506"/>
            <a:ext cx="1152244" cy="896190"/>
          </a:xfrm>
          <a:prstGeom prst="rect">
            <a:avLst/>
          </a:prstGeom>
        </p:spPr>
      </p:pic>
      <p:sp>
        <p:nvSpPr>
          <p:cNvPr id="10" name="TextBox 9">
            <a:extLst>
              <a:ext uri="{FF2B5EF4-FFF2-40B4-BE49-F238E27FC236}">
                <a16:creationId xmlns:a16="http://schemas.microsoft.com/office/drawing/2014/main" id="{A06BD84E-649E-5101-BFF3-2BE487EC16BD}"/>
              </a:ext>
            </a:extLst>
          </p:cNvPr>
          <p:cNvSpPr txBox="1"/>
          <p:nvPr/>
        </p:nvSpPr>
        <p:spPr>
          <a:xfrm>
            <a:off x="906980" y="1832797"/>
            <a:ext cx="10017583" cy="2974532"/>
          </a:xfrm>
          <a:prstGeom prst="rect">
            <a:avLst/>
          </a:prstGeom>
          <a:noFill/>
        </p:spPr>
        <p:txBody>
          <a:bodyPr wrap="square">
            <a:spAutoFit/>
          </a:bodyPr>
          <a:lstStyle/>
          <a:p>
            <a:pPr marL="342900" lvl="0" indent="-342900" algn="just">
              <a:lnSpc>
                <a:spcPct val="107000"/>
              </a:lnSpc>
              <a:buFont typeface="Symbol" panose="05050102010706020507" pitchFamily="18" charset="2"/>
              <a:buChar char=""/>
              <a:tabLst>
                <a:tab pos="90170" algn="l"/>
              </a:tabLst>
            </a:pP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Ανοιχτές δημόσιες προσκλήσεις</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 μέσω ενημερωτικής καμπάνιας σε Μέσα </a:t>
            </a:r>
            <a:r>
              <a:rPr lang="el-GR" sz="2200" kern="100" dirty="0">
                <a:latin typeface="Constantia" panose="02030602050306030303" pitchFamily="18" charset="0"/>
                <a:ea typeface="Aptos" panose="020B0004020202020204" pitchFamily="34" charset="0"/>
                <a:cs typeface="Times New Roman" panose="02020603050405020304" pitchFamily="18" charset="0"/>
              </a:rPr>
              <a:t>Ε</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νημέρωσης και στα κοινωνικά δίκτυα της </a:t>
            </a:r>
            <a:r>
              <a:rPr lang="el-GR" sz="2200" kern="100" dirty="0" err="1">
                <a:effectLst/>
                <a:latin typeface="Constantia" panose="02030602050306030303" pitchFamily="18" charset="0"/>
                <a:ea typeface="Aptos" panose="020B0004020202020204" pitchFamily="34" charset="0"/>
                <a:cs typeface="Times New Roman" panose="02020603050405020304" pitchFamily="18" charset="0"/>
              </a:rPr>
              <a:t>ΕΣΑμεΑ</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 και των φορέων μελών της.</a:t>
            </a:r>
          </a:p>
          <a:p>
            <a:pPr marL="342900" lvl="0" indent="-342900" algn="just">
              <a:lnSpc>
                <a:spcPct val="107000"/>
              </a:lnSpc>
              <a:buFont typeface="Symbol" panose="05050102010706020507" pitchFamily="18" charset="2"/>
              <a:buChar char=""/>
              <a:tabLst>
                <a:tab pos="90170" algn="l"/>
              </a:tabLst>
            </a:pP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Αποστολή μέσω ηλεκτρονικού ταχυδρομείου </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a:t>
            </a:r>
            <a:r>
              <a:rPr lang="en-US" sz="2200" kern="100" dirty="0">
                <a:effectLst/>
                <a:latin typeface="Constantia" panose="02030602050306030303" pitchFamily="18" charset="0"/>
                <a:ea typeface="Aptos" panose="020B0004020202020204" pitchFamily="34" charset="0"/>
                <a:cs typeface="Times New Roman" panose="02020603050405020304" pitchFamily="18" charset="0"/>
              </a:rPr>
              <a:t>emails</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 ατομικών προσκλήσεων και ιδιωτικών συνδέσμων συμμετοχής στην έρευνα.</a:t>
            </a:r>
          </a:p>
          <a:p>
            <a:pPr marL="342900" lvl="0" indent="-342900" algn="just">
              <a:lnSpc>
                <a:spcPct val="107000"/>
              </a:lnSpc>
              <a:buFont typeface="Symbol" panose="05050102010706020507" pitchFamily="18" charset="2"/>
              <a:buChar char=""/>
              <a:tabLst>
                <a:tab pos="90170" algn="l"/>
              </a:tabLst>
            </a:pP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Αποστολή μηνυμάτων </a:t>
            </a:r>
            <a:r>
              <a:rPr lang="el-GR" sz="2200" b="1" kern="100" dirty="0" err="1">
                <a:effectLst/>
                <a:latin typeface="Constantia" panose="02030602050306030303" pitchFamily="18" charset="0"/>
                <a:ea typeface="Aptos" panose="020B0004020202020204" pitchFamily="34" charset="0"/>
                <a:cs typeface="Times New Roman" panose="02020603050405020304" pitchFamily="18" charset="0"/>
              </a:rPr>
              <a:t>sms</a:t>
            </a: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 </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σε χιλιάδες άτομα με αναπηρία και χρόνιες παθήσεις. </a:t>
            </a:r>
          </a:p>
          <a:p>
            <a:pPr marL="342900" lvl="0" indent="-342900" algn="just">
              <a:lnSpc>
                <a:spcPct val="107000"/>
              </a:lnSpc>
              <a:spcAft>
                <a:spcPts val="800"/>
              </a:spcAft>
              <a:buFont typeface="Symbol" panose="05050102010706020507" pitchFamily="18" charset="2"/>
              <a:buChar char=""/>
              <a:tabLst>
                <a:tab pos="90170" algn="l"/>
              </a:tabLst>
            </a:pPr>
            <a:r>
              <a:rPr lang="el-GR" sz="2200" b="1" kern="100" dirty="0">
                <a:latin typeface="Constantia" panose="02030602050306030303" pitchFamily="18" charset="0"/>
                <a:ea typeface="Aptos" panose="020B0004020202020204" pitchFamily="34" charset="0"/>
                <a:cs typeface="Times New Roman" panose="02020603050405020304" pitchFamily="18" charset="0"/>
              </a:rPr>
              <a:t>Κ</a:t>
            </a: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ινητοποίηση των μελών της </a:t>
            </a:r>
            <a:r>
              <a:rPr lang="el-GR" sz="2200" b="1" kern="100" dirty="0" err="1">
                <a:effectLst/>
                <a:latin typeface="Constantia" panose="02030602050306030303" pitchFamily="18" charset="0"/>
                <a:ea typeface="Aptos" panose="020B0004020202020204" pitchFamily="34" charset="0"/>
                <a:cs typeface="Times New Roman" panose="02020603050405020304" pitchFamily="18" charset="0"/>
              </a:rPr>
              <a:t>ΕΣΑμεΑ</a:t>
            </a:r>
            <a:r>
              <a:rPr lang="el-GR" sz="2200" b="1" kern="100" dirty="0">
                <a:effectLst/>
                <a:latin typeface="Constantia" panose="02030602050306030303" pitchFamily="18" charset="0"/>
                <a:ea typeface="Aptos" panose="020B0004020202020204" pitchFamily="34" charset="0"/>
                <a:cs typeface="Times New Roman" panose="02020603050405020304" pitchFamily="18" charset="0"/>
              </a:rPr>
              <a:t> </a:t>
            </a:r>
            <a:r>
              <a:rPr lang="el-GR" sz="2200" kern="100" dirty="0">
                <a:effectLst/>
                <a:latin typeface="Constantia" panose="02030602050306030303" pitchFamily="18" charset="0"/>
                <a:ea typeface="Aptos" panose="020B0004020202020204" pitchFamily="34" charset="0"/>
                <a:cs typeface="Times New Roman" panose="02020603050405020304" pitchFamily="18" charset="0"/>
              </a:rPr>
              <a:t>(ομοσπονδίες και σωματεία), για τη διακίνηση του ερωτηματολογίου στην βάση των ατόμων που εκπροσωπούν. </a:t>
            </a:r>
          </a:p>
        </p:txBody>
      </p:sp>
      <p:sp>
        <p:nvSpPr>
          <p:cNvPr id="2" name="Θέση αριθμού διαφάνειας 1">
            <a:extLst>
              <a:ext uri="{FF2B5EF4-FFF2-40B4-BE49-F238E27FC236}">
                <a16:creationId xmlns:a16="http://schemas.microsoft.com/office/drawing/2014/main" id="{E589170E-22B7-ACAC-A31D-A4118F3395DD}"/>
              </a:ext>
            </a:extLst>
          </p:cNvPr>
          <p:cNvSpPr>
            <a:spLocks noGrp="1"/>
          </p:cNvSpPr>
          <p:nvPr>
            <p:ph type="sldNum" sz="quarter" idx="12"/>
          </p:nvPr>
        </p:nvSpPr>
        <p:spPr/>
        <p:txBody>
          <a:bodyPr/>
          <a:lstStyle/>
          <a:p>
            <a:fld id="{DF3EF1DD-5442-B74F-8B40-17CDFA2B8E65}" type="slidenum">
              <a:rPr lang="en-US" smtClean="0">
                <a:latin typeface="Constantia" panose="02030602050306030303" pitchFamily="18" charset="0"/>
              </a:rPr>
              <a:t>5</a:t>
            </a:fld>
            <a:endParaRPr lang="en-US">
              <a:latin typeface="Constantia" panose="02030602050306030303" pitchFamily="18" charset="0"/>
            </a:endParaRPr>
          </a:p>
        </p:txBody>
      </p:sp>
    </p:spTree>
    <p:extLst>
      <p:ext uri="{BB962C8B-B14F-4D97-AF65-F5344CB8AC3E}">
        <p14:creationId xmlns:p14="http://schemas.microsoft.com/office/powerpoint/2010/main" val="21305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E4760-6F16-72BE-6761-2C2AABE0010C}"/>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7CD894B0-65C4-6B4E-644E-7A17AFAD08F6}"/>
              </a:ext>
            </a:extLst>
          </p:cNvPr>
          <p:cNvPicPr>
            <a:picLocks noChangeAspect="1"/>
          </p:cNvPicPr>
          <p:nvPr/>
        </p:nvPicPr>
        <p:blipFill>
          <a:blip r:embed="rId2"/>
          <a:stretch>
            <a:fillRect/>
          </a:stretch>
        </p:blipFill>
        <p:spPr>
          <a:xfrm>
            <a:off x="106049" y="161506"/>
            <a:ext cx="1152244" cy="896190"/>
          </a:xfrm>
          <a:prstGeom prst="rect">
            <a:avLst/>
          </a:prstGeom>
        </p:spPr>
      </p:pic>
      <p:sp>
        <p:nvSpPr>
          <p:cNvPr id="7" name="Τίτλος 1">
            <a:extLst>
              <a:ext uri="{FF2B5EF4-FFF2-40B4-BE49-F238E27FC236}">
                <a16:creationId xmlns:a16="http://schemas.microsoft.com/office/drawing/2014/main" id="{46430BC7-9F19-7265-EF2E-0BA7B38AA934}"/>
              </a:ext>
            </a:extLst>
          </p:cNvPr>
          <p:cNvSpPr txBox="1">
            <a:spLocks/>
          </p:cNvSpPr>
          <p:nvPr/>
        </p:nvSpPr>
        <p:spPr>
          <a:xfrm>
            <a:off x="1156625" y="2997392"/>
            <a:ext cx="7835985" cy="83099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l-GR" dirty="0"/>
          </a:p>
        </p:txBody>
      </p:sp>
      <p:sp>
        <p:nvSpPr>
          <p:cNvPr id="11" name="TextBox 10">
            <a:extLst>
              <a:ext uri="{FF2B5EF4-FFF2-40B4-BE49-F238E27FC236}">
                <a16:creationId xmlns:a16="http://schemas.microsoft.com/office/drawing/2014/main" id="{13E4BAF9-2E68-8E9F-5745-921E28CCE7F9}"/>
              </a:ext>
            </a:extLst>
          </p:cNvPr>
          <p:cNvSpPr txBox="1"/>
          <p:nvPr/>
        </p:nvSpPr>
        <p:spPr>
          <a:xfrm>
            <a:off x="983763" y="1290285"/>
            <a:ext cx="10051611" cy="2763577"/>
          </a:xfrm>
          <a:prstGeom prst="rect">
            <a:avLst/>
          </a:prstGeom>
          <a:noFill/>
        </p:spPr>
        <p:txBody>
          <a:bodyPr wrap="square">
            <a:spAutoFit/>
          </a:bodyPr>
          <a:lstStyle/>
          <a:p>
            <a:pPr>
              <a:lnSpc>
                <a:spcPct val="115000"/>
              </a:lnSpc>
            </a:pPr>
            <a:r>
              <a:rPr lang="el-GR" sz="2200" b="1" dirty="0">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Δυσκολίες στη συμπλήρωση του ερωτηματολογίου ή στη χρήση του διαδικτύου/του υπολογιστή </a:t>
            </a:r>
          </a:p>
          <a:p>
            <a:pPr marL="285750" indent="-285750">
              <a:lnSpc>
                <a:spcPct val="115000"/>
              </a:lnSpc>
              <a:buFont typeface="Arial" panose="020B0604020202020204" pitchFamily="34" charset="0"/>
              <a:buChar char="•"/>
            </a:pPr>
            <a:r>
              <a:rPr lang="el-GR" kern="100" dirty="0">
                <a:latin typeface="Constantia" panose="02030602050306030303" pitchFamily="18" charset="0"/>
                <a:cs typeface="Times New Roman" panose="02020603050405020304" pitchFamily="18" charset="0"/>
              </a:rPr>
              <a:t>Τα αρμόδια στελέχη θα είναι καθημερινά διαθέσιμα, δια τηλεφώνου και μέσω </a:t>
            </a:r>
            <a:r>
              <a:rPr lang="en-US" kern="100" dirty="0">
                <a:latin typeface="Constantia" panose="02030602050306030303" pitchFamily="18" charset="0"/>
                <a:cs typeface="Times New Roman" panose="02020603050405020304" pitchFamily="18" charset="0"/>
              </a:rPr>
              <a:t>email</a:t>
            </a:r>
            <a:r>
              <a:rPr lang="el-GR" kern="100" dirty="0">
                <a:latin typeface="Constantia" panose="02030602050306030303" pitchFamily="18" charset="0"/>
                <a:cs typeface="Times New Roman" panose="02020603050405020304" pitchFamily="18" charset="0"/>
              </a:rPr>
              <a:t>, ώστε να καθοδηγούν και να υποστηρίζουν </a:t>
            </a:r>
          </a:p>
          <a:p>
            <a:pPr marL="285750" indent="-285750">
              <a:lnSpc>
                <a:spcPct val="115000"/>
              </a:lnSpc>
              <a:buFont typeface="Arial" panose="020B0604020202020204" pitchFamily="34" charset="0"/>
              <a:buChar char="•"/>
            </a:pPr>
            <a:r>
              <a:rPr lang="el-GR" dirty="0">
                <a:latin typeface="Constantia" panose="02030602050306030303" pitchFamily="18" charset="0"/>
                <a:ea typeface="Aptos" panose="020B0004020202020204" pitchFamily="34" charset="0"/>
                <a:cs typeface="Times New Roman" panose="02020603050405020304" pitchFamily="18" charset="0"/>
              </a:rPr>
              <a:t>Σε περιπτώσεις μεγάλης δυσκολίας π</a:t>
            </a:r>
            <a:r>
              <a:rPr lang="el-GR" sz="1800" dirty="0">
                <a:effectLst/>
                <a:latin typeface="Constantia" panose="02030602050306030303" pitchFamily="18" charset="0"/>
                <a:ea typeface="Aptos" panose="020B0004020202020204" pitchFamily="34" charset="0"/>
                <a:cs typeface="Times New Roman" panose="02020603050405020304" pitchFamily="18" charset="0"/>
              </a:rPr>
              <a:t>ροβλέπονται: </a:t>
            </a:r>
          </a:p>
          <a:p>
            <a:pPr marL="285750" indent="-285750">
              <a:lnSpc>
                <a:spcPct val="115000"/>
              </a:lnSpc>
              <a:buFont typeface="Arial" panose="020B0604020202020204" pitchFamily="34" charset="0"/>
              <a:buChar char="•"/>
            </a:pPr>
            <a:r>
              <a:rPr lang="el-GR" sz="1800" dirty="0">
                <a:effectLst/>
                <a:latin typeface="Constantia" panose="02030602050306030303" pitchFamily="18" charset="0"/>
                <a:ea typeface="Aptos" panose="020B0004020202020204" pitchFamily="34" charset="0"/>
                <a:cs typeface="Times New Roman" panose="02020603050405020304" pitchFamily="18" charset="0"/>
              </a:rPr>
              <a:t>Δυνατότητα συμμετοχής μέσω τηλεφωνικής συνέντευξης από στελέχη της </a:t>
            </a:r>
            <a:r>
              <a:rPr lang="el-GR" sz="1800" dirty="0" err="1">
                <a:effectLst/>
                <a:latin typeface="Constantia" panose="02030602050306030303" pitchFamily="18" charset="0"/>
                <a:ea typeface="Aptos" panose="020B0004020202020204" pitchFamily="34" charset="0"/>
                <a:cs typeface="Times New Roman" panose="02020603050405020304" pitchFamily="18" charset="0"/>
              </a:rPr>
              <a:t>ΕΣΑμεΑ</a:t>
            </a:r>
            <a:endParaRPr lang="el-GR" kern="100" dirty="0">
              <a:latin typeface="Constantia" panose="02030602050306030303"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l-GR" kern="100" dirty="0">
                <a:latin typeface="Constantia" panose="02030602050306030303" pitchFamily="18" charset="0"/>
                <a:cs typeface="Times New Roman" panose="02020603050405020304" pitchFamily="18" charset="0"/>
              </a:rPr>
              <a:t>Συμπλήρωση δια αντιπροσώπου: γονέα, κηδεμόνα, δικαστικού συμπαραστάτη, φροντιστή </a:t>
            </a:r>
          </a:p>
          <a:p>
            <a:pPr>
              <a:lnSpc>
                <a:spcPct val="115000"/>
              </a:lnSpc>
            </a:pPr>
            <a:r>
              <a:rPr lang="el-GR" dirty="0">
                <a:latin typeface="Constantia" panose="02030602050306030303" pitchFamily="18" charset="0"/>
                <a:ea typeface="Calibri" panose="020F0502020204030204" pitchFamily="34" charset="0"/>
                <a:cs typeface="Times New Roman" panose="02020603050405020304" pitchFamily="18" charset="0"/>
              </a:rPr>
              <a:t> </a:t>
            </a:r>
            <a:endParaRPr lang="el-GR"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2" name="Τίτλος 1">
            <a:extLst>
              <a:ext uri="{FF2B5EF4-FFF2-40B4-BE49-F238E27FC236}">
                <a16:creationId xmlns:a16="http://schemas.microsoft.com/office/drawing/2014/main" id="{4997EF81-423B-602D-78A7-93ABBB253F4B}"/>
              </a:ext>
            </a:extLst>
          </p:cNvPr>
          <p:cNvSpPr>
            <a:spLocks noGrp="1"/>
          </p:cNvSpPr>
          <p:nvPr>
            <p:ph type="title"/>
          </p:nvPr>
        </p:nvSpPr>
        <p:spPr>
          <a:xfrm>
            <a:off x="1450108" y="226700"/>
            <a:ext cx="9903691" cy="830996"/>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el-GR" sz="2600" b="1" dirty="0">
                <a:latin typeface="Constantia" panose="02030602050306030303" pitchFamily="18" charset="0"/>
                <a:ea typeface="Aptos" panose="020B0004020202020204" pitchFamily="34" charset="0"/>
                <a:cs typeface="Times New Roman" panose="02020603050405020304" pitchFamily="18" charset="0"/>
              </a:rPr>
              <a:t>Δυσκολίες και ανησυχίες για τη συμμετοχή στην έρευνα</a:t>
            </a:r>
            <a:endParaRPr lang="el-GR" sz="2600" b="1" dirty="0"/>
          </a:p>
        </p:txBody>
      </p:sp>
      <p:sp>
        <p:nvSpPr>
          <p:cNvPr id="3" name="TextBox 2">
            <a:extLst>
              <a:ext uri="{FF2B5EF4-FFF2-40B4-BE49-F238E27FC236}">
                <a16:creationId xmlns:a16="http://schemas.microsoft.com/office/drawing/2014/main" id="{68063382-6889-BE08-0497-21C8AE623ACD}"/>
              </a:ext>
            </a:extLst>
          </p:cNvPr>
          <p:cNvSpPr txBox="1"/>
          <p:nvPr/>
        </p:nvSpPr>
        <p:spPr>
          <a:xfrm>
            <a:off x="1729068" y="4131487"/>
            <a:ext cx="9306306" cy="2231060"/>
          </a:xfrm>
          <a:prstGeom prst="rect">
            <a:avLst/>
          </a:prstGeom>
          <a:noFill/>
        </p:spPr>
        <p:txBody>
          <a:bodyPr wrap="square">
            <a:spAutoFit/>
          </a:bodyPr>
          <a:lstStyle/>
          <a:p>
            <a:pPr algn="r">
              <a:lnSpc>
                <a:spcPct val="107000"/>
              </a:lnSpc>
              <a:spcAft>
                <a:spcPts val="800"/>
              </a:spcAft>
              <a:tabLst>
                <a:tab pos="90170" algn="l"/>
              </a:tabLst>
            </a:pPr>
            <a:r>
              <a:rPr lang="el-GR" sz="2200" b="1" dirty="0">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Ζητήματα εμπιστευτικότητας και διασφάλισης του απορρήτου </a:t>
            </a:r>
          </a:p>
          <a:p>
            <a:pPr marL="285750" indent="-285750" algn="r">
              <a:lnSpc>
                <a:spcPct val="107000"/>
              </a:lnSpc>
              <a:spcAft>
                <a:spcPts val="800"/>
              </a:spcAft>
              <a:buFont typeface="Arial" panose="020B0604020202020204" pitchFamily="34" charset="0"/>
              <a:buChar char="•"/>
              <a:tabLst>
                <a:tab pos="90170" algn="l"/>
              </a:tabLst>
            </a:pPr>
            <a:r>
              <a:rPr lang="el-GR" dirty="0">
                <a:latin typeface="Constantia" panose="02030602050306030303" pitchFamily="18" charset="0"/>
                <a:cs typeface="Times New Roman" panose="02020603050405020304" pitchFamily="18" charset="0"/>
              </a:rPr>
              <a:t>Το ερωτηματολόγιο είναι ανώνυμο και τα στοιχεία θα χρησιμοποιηθούν αποκλειστικά για την εξαγωγή στατιστικών συμπερασμάτων.</a:t>
            </a:r>
          </a:p>
          <a:p>
            <a:pPr marL="285750" indent="-285750" algn="r">
              <a:lnSpc>
                <a:spcPct val="107000"/>
              </a:lnSpc>
              <a:spcAft>
                <a:spcPts val="800"/>
              </a:spcAft>
              <a:buFont typeface="Arial" panose="020B0604020202020204" pitchFamily="34" charset="0"/>
              <a:buChar char="•"/>
              <a:tabLst>
                <a:tab pos="90170" algn="l"/>
              </a:tabLst>
            </a:pPr>
            <a:r>
              <a:rPr lang="el-GR" kern="100" dirty="0">
                <a:latin typeface="Constantia" panose="02030602050306030303" pitchFamily="18" charset="0"/>
                <a:ea typeface="Aptos" panose="020B0004020202020204" pitchFamily="34" charset="0"/>
                <a:cs typeface="Times New Roman" panose="02020603050405020304" pitchFamily="18" charset="0"/>
              </a:rPr>
              <a:t>Τ</a:t>
            </a:r>
            <a:r>
              <a:rPr lang="el-GR" sz="1800" kern="100" dirty="0">
                <a:effectLst/>
                <a:latin typeface="Constantia" panose="02030602050306030303" pitchFamily="18" charset="0"/>
                <a:ea typeface="Aptos" panose="020B0004020202020204" pitchFamily="34" charset="0"/>
                <a:cs typeface="Times New Roman" panose="02020603050405020304" pitchFamily="18" charset="0"/>
              </a:rPr>
              <a:t>ηρούνται διαδικασίες για τη διασφάλιση του απορρήτου και την ασφαλή και νόμιμη επεξεργασία των στοιχείων.</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r">
              <a:lnSpc>
                <a:spcPct val="107000"/>
              </a:lnSpc>
              <a:spcAft>
                <a:spcPts val="800"/>
              </a:spcAft>
              <a:buFont typeface="Arial" panose="020B0604020202020204" pitchFamily="34" charset="0"/>
              <a:buChar char="•"/>
              <a:tabLst>
                <a:tab pos="90170" algn="l"/>
              </a:tabLst>
            </a:pPr>
            <a:endParaRPr lang="el-GR" dirty="0">
              <a:latin typeface="Constantia" panose="02030602050306030303" pitchFamily="18" charset="0"/>
              <a:cs typeface="Times New Roman" panose="02020603050405020304" pitchFamily="18" charset="0"/>
            </a:endParaRPr>
          </a:p>
        </p:txBody>
      </p:sp>
      <p:sp>
        <p:nvSpPr>
          <p:cNvPr id="5" name="Θέση αριθμού διαφάνειας 4">
            <a:extLst>
              <a:ext uri="{FF2B5EF4-FFF2-40B4-BE49-F238E27FC236}">
                <a16:creationId xmlns:a16="http://schemas.microsoft.com/office/drawing/2014/main" id="{08072492-3D05-9029-6FCA-850B3DD24301}"/>
              </a:ext>
            </a:extLst>
          </p:cNvPr>
          <p:cNvSpPr>
            <a:spLocks noGrp="1"/>
          </p:cNvSpPr>
          <p:nvPr>
            <p:ph type="sldNum" sz="quarter" idx="12"/>
          </p:nvPr>
        </p:nvSpPr>
        <p:spPr/>
        <p:txBody>
          <a:bodyPr/>
          <a:lstStyle/>
          <a:p>
            <a:fld id="{DF3EF1DD-5442-B74F-8B40-17CDFA2B8E65}" type="slidenum">
              <a:rPr lang="en-US" smtClean="0"/>
              <a:t>6</a:t>
            </a:fld>
            <a:endParaRPr lang="en-US"/>
          </a:p>
        </p:txBody>
      </p:sp>
    </p:spTree>
    <p:extLst>
      <p:ext uri="{BB962C8B-B14F-4D97-AF65-F5344CB8AC3E}">
        <p14:creationId xmlns:p14="http://schemas.microsoft.com/office/powerpoint/2010/main" val="290351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7A838FE-92AA-2736-6E74-B576DE124FFC}"/>
              </a:ext>
            </a:extLst>
          </p:cNvPr>
          <p:cNvSpPr>
            <a:spLocks noGrp="1"/>
          </p:cNvSpPr>
          <p:nvPr>
            <p:ph type="sldNum" sz="quarter" idx="12"/>
          </p:nvPr>
        </p:nvSpPr>
        <p:spPr/>
        <p:txBody>
          <a:bodyPr/>
          <a:lstStyle/>
          <a:p>
            <a:fld id="{DF3EF1DD-5442-B74F-8B40-17CDFA2B8E65}" type="slidenum">
              <a:rPr lang="en-US" smtClean="0"/>
              <a:t>7</a:t>
            </a:fld>
            <a:endParaRPr lang="en-US"/>
          </a:p>
        </p:txBody>
      </p:sp>
      <p:pic>
        <p:nvPicPr>
          <p:cNvPr id="6" name="Εικόνα 5">
            <a:extLst>
              <a:ext uri="{FF2B5EF4-FFF2-40B4-BE49-F238E27FC236}">
                <a16:creationId xmlns:a16="http://schemas.microsoft.com/office/drawing/2014/main" id="{8450F030-3305-A743-BB9C-555411D6CF3F}"/>
              </a:ext>
            </a:extLst>
          </p:cNvPr>
          <p:cNvPicPr>
            <a:picLocks noChangeAspect="1"/>
          </p:cNvPicPr>
          <p:nvPr/>
        </p:nvPicPr>
        <p:blipFill>
          <a:blip r:embed="rId2"/>
          <a:stretch>
            <a:fillRect/>
          </a:stretch>
        </p:blipFill>
        <p:spPr>
          <a:xfrm>
            <a:off x="0" y="245097"/>
            <a:ext cx="12192000" cy="6004874"/>
          </a:xfrm>
          <a:prstGeom prst="rect">
            <a:avLst/>
          </a:prstGeom>
        </p:spPr>
      </p:pic>
    </p:spTree>
    <p:extLst>
      <p:ext uri="{BB962C8B-B14F-4D97-AF65-F5344CB8AC3E}">
        <p14:creationId xmlns:p14="http://schemas.microsoft.com/office/powerpoint/2010/main" val="332476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F16B494A-D35D-44F5-6D60-B2EC2556DA12}"/>
              </a:ext>
            </a:extLst>
          </p:cNvPr>
          <p:cNvSpPr>
            <a:spLocks noGrp="1"/>
          </p:cNvSpPr>
          <p:nvPr>
            <p:ph type="sldNum" sz="quarter" idx="12"/>
          </p:nvPr>
        </p:nvSpPr>
        <p:spPr/>
        <p:txBody>
          <a:bodyPr/>
          <a:lstStyle/>
          <a:p>
            <a:fld id="{DF3EF1DD-5442-B74F-8B40-17CDFA2B8E65}" type="slidenum">
              <a:rPr lang="en-US" smtClean="0"/>
              <a:t>8</a:t>
            </a:fld>
            <a:endParaRPr lang="en-US"/>
          </a:p>
        </p:txBody>
      </p:sp>
      <p:pic>
        <p:nvPicPr>
          <p:cNvPr id="6" name="Εικόνα 5">
            <a:extLst>
              <a:ext uri="{FF2B5EF4-FFF2-40B4-BE49-F238E27FC236}">
                <a16:creationId xmlns:a16="http://schemas.microsoft.com/office/drawing/2014/main" id="{6D6B66A4-D73E-213D-7F91-22072FDE81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688157"/>
            <a:ext cx="12192000" cy="5363055"/>
          </a:xfrm>
          <a:prstGeom prst="rect">
            <a:avLst/>
          </a:prstGeom>
        </p:spPr>
      </p:pic>
    </p:spTree>
    <p:extLst>
      <p:ext uri="{BB962C8B-B14F-4D97-AF65-F5344CB8AC3E}">
        <p14:creationId xmlns:p14="http://schemas.microsoft.com/office/powerpoint/2010/main" val="92994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39F0DEA-E624-7055-BD14-0722C8764878}"/>
              </a:ext>
            </a:extLst>
          </p:cNvPr>
          <p:cNvSpPr>
            <a:spLocks noGrp="1"/>
          </p:cNvSpPr>
          <p:nvPr>
            <p:ph type="sldNum" sz="quarter" idx="12"/>
          </p:nvPr>
        </p:nvSpPr>
        <p:spPr/>
        <p:txBody>
          <a:bodyPr/>
          <a:lstStyle/>
          <a:p>
            <a:fld id="{DF3EF1DD-5442-B74F-8B40-17CDFA2B8E65}" type="slidenum">
              <a:rPr lang="en-US" smtClean="0"/>
              <a:t>9</a:t>
            </a:fld>
            <a:endParaRPr lang="en-US"/>
          </a:p>
        </p:txBody>
      </p:sp>
      <p:pic>
        <p:nvPicPr>
          <p:cNvPr id="4" name="Εικόνα 3">
            <a:extLst>
              <a:ext uri="{FF2B5EF4-FFF2-40B4-BE49-F238E27FC236}">
                <a16:creationId xmlns:a16="http://schemas.microsoft.com/office/drawing/2014/main" id="{5F806692-FB43-5CE6-790E-479C61570C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7000"/>
                    </a14:imgEffect>
                    <a14:imgEffect>
                      <a14:brightnessContrast contrast="77000"/>
                    </a14:imgEffect>
                  </a14:imgLayer>
                </a14:imgProps>
              </a:ext>
            </a:extLst>
          </a:blip>
          <a:stretch>
            <a:fillRect/>
          </a:stretch>
        </p:blipFill>
        <p:spPr>
          <a:xfrm>
            <a:off x="0" y="282804"/>
            <a:ext cx="12192000" cy="5841947"/>
          </a:xfrm>
          <a:prstGeom prst="rect">
            <a:avLst/>
          </a:prstGeom>
        </p:spPr>
      </p:pic>
    </p:spTree>
    <p:extLst>
      <p:ext uri="{BB962C8B-B14F-4D97-AF65-F5344CB8AC3E}">
        <p14:creationId xmlns:p14="http://schemas.microsoft.com/office/powerpoint/2010/main" val="811208874"/>
      </p:ext>
    </p:extLst>
  </p:cSld>
  <p:clrMapOvr>
    <a:masterClrMapping/>
  </p:clrMapOvr>
</p:sld>
</file>

<file path=ppt/theme/theme1.xml><?xml version="1.0" encoding="utf-8"?>
<a:theme xmlns:a="http://schemas.openxmlformats.org/drawingml/2006/main" name="Θέμα Office 2013 - 2022">
  <a:themeElements>
    <a:clrScheme name="Θέμα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1142</TotalTime>
  <Words>445</Words>
  <Application>Microsoft Office PowerPoint</Application>
  <PresentationFormat>Ευρεία οθόνη</PresentationFormat>
  <Paragraphs>53</Paragraphs>
  <Slides>19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Aptos</vt:lpstr>
      <vt:lpstr>Arial</vt:lpstr>
      <vt:lpstr>Calibri</vt:lpstr>
      <vt:lpstr>Calibri Light</vt:lpstr>
      <vt:lpstr>Constantia</vt:lpstr>
      <vt:lpstr>Symbol</vt:lpstr>
      <vt:lpstr>Verdana</vt:lpstr>
      <vt:lpstr>Θέμα Office 2013 - 2022</vt:lpstr>
      <vt:lpstr>Παρουσίαση του PowerPoint</vt:lpstr>
      <vt:lpstr>Παρουσίαση του PowerPoint</vt:lpstr>
      <vt:lpstr>Το Τακτικό Βαρόμετρο Δικαιωμάτων των Ατόμων με Αναπηρία, χρόνιες ή/και σπάνιες παθήσεις</vt:lpstr>
      <vt:lpstr>Η ταυτότητα της έρευνας</vt:lpstr>
      <vt:lpstr>Στρατηγική στρατολόγησης συμμετεχόντων στην έρευνα</vt:lpstr>
      <vt:lpstr>Δυσκολίες και ανησυχίες για τη συμμετοχή στην έρευνα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 την κύρωση της Σύμβασης στις Τελικές Παρατηρήσεις της επιτροπής των ΗΕ για τα Δικαιώματα των Ατόμων με Αναπηρίες</dc:title>
  <dc:creator>me0136</dc:creator>
  <cp:lastModifiedBy>tkatsani</cp:lastModifiedBy>
  <cp:revision>156</cp:revision>
  <dcterms:created xsi:type="dcterms:W3CDTF">2019-12-02T03:02:34Z</dcterms:created>
  <dcterms:modified xsi:type="dcterms:W3CDTF">2025-10-06T06:59:31Z</dcterms:modified>
</cp:coreProperties>
</file>