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1" r:id="rId1"/>
  </p:sldMasterIdLst>
  <p:sldIdLst>
    <p:sldId id="256" r:id="rId2"/>
    <p:sldId id="262" r:id="rId3"/>
    <p:sldId id="271" r:id="rId4"/>
    <p:sldId id="272" r:id="rId5"/>
    <p:sldId id="273" r:id="rId6"/>
    <p:sldId id="275"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60D26-AADE-4B2D-AFD9-8A0061A4A86A}" v="29" dt="2023-09-23T15:41:28.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90F4914-74DC-B44F-98B8-2B03927B720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66924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0F4914-74DC-B44F-98B8-2B03927B720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5428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0F4914-74DC-B44F-98B8-2B03927B720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14139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0F4914-74DC-B44F-98B8-2B03927B720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246242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0F4914-74DC-B44F-98B8-2B03927B720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2000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90F4914-74DC-B44F-98B8-2B03927B720B}"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79338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90F4914-74DC-B44F-98B8-2B03927B720B}"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10821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90F4914-74DC-B44F-98B8-2B03927B720B}"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51952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F4914-74DC-B44F-98B8-2B03927B720B}"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63321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0F4914-74DC-B44F-98B8-2B03927B720B}"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31580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0F4914-74DC-B44F-98B8-2B03927B720B}"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44785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4914-74DC-B44F-98B8-2B03927B720B}" type="datetimeFigureOut">
              <a:rPr lang="en-US" smtClean="0"/>
              <a:t>10/6/2025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EF1DD-5442-B74F-8B40-17CDFA2B8E65}" type="slidenum">
              <a:rPr lang="en-US" smtClean="0"/>
              <a:t>‹#›</a:t>
            </a:fld>
            <a:endParaRPr lang="en-US"/>
          </a:p>
        </p:txBody>
      </p:sp>
    </p:spTree>
    <p:extLst>
      <p:ext uri="{BB962C8B-B14F-4D97-AF65-F5344CB8AC3E}">
        <p14:creationId xmlns:p14="http://schemas.microsoft.com/office/powerpoint/2010/main" val="2097752146"/>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9880A3D-CEE4-1A4B-B03B-82B785D9A2DF}"/>
              </a:ext>
            </a:extLst>
          </p:cNvPr>
          <p:cNvPicPr>
            <a:picLocks noChangeAspect="1"/>
          </p:cNvPicPr>
          <p:nvPr/>
        </p:nvPicPr>
        <p:blipFill>
          <a:blip r:embed="rId2"/>
          <a:stretch>
            <a:fillRect/>
          </a:stretch>
        </p:blipFill>
        <p:spPr>
          <a:xfrm>
            <a:off x="441083" y="186946"/>
            <a:ext cx="1061792" cy="827371"/>
          </a:xfrm>
          <a:prstGeom prst="rect">
            <a:avLst/>
          </a:prstGeom>
        </p:spPr>
      </p:pic>
      <p:sp>
        <p:nvSpPr>
          <p:cNvPr id="10" name="Title 1">
            <a:extLst>
              <a:ext uri="{FF2B5EF4-FFF2-40B4-BE49-F238E27FC236}">
                <a16:creationId xmlns:a16="http://schemas.microsoft.com/office/drawing/2014/main" id="{0D2B7720-20A0-C047-832B-288F710B3251}"/>
              </a:ext>
            </a:extLst>
          </p:cNvPr>
          <p:cNvSpPr txBox="1">
            <a:spLocks/>
          </p:cNvSpPr>
          <p:nvPr/>
        </p:nvSpPr>
        <p:spPr>
          <a:xfrm>
            <a:off x="1015651" y="2927928"/>
            <a:ext cx="9649665" cy="197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4000"/>
              </a:lnSpc>
            </a:pPr>
            <a:br>
              <a:rPr lang="el-GR" sz="1400" b="1" dirty="0">
                <a:solidFill>
                  <a:srgbClr val="EBEBEB"/>
                </a:solidFill>
                <a:latin typeface="Constantia" panose="02030602050306030303" pitchFamily="18" charset="0"/>
              </a:rPr>
            </a:br>
            <a:br>
              <a:rPr lang="el-GR" sz="1400" b="1" dirty="0">
                <a:solidFill>
                  <a:srgbClr val="EBEBEB"/>
                </a:solidFill>
                <a:latin typeface="Constantia" panose="02030602050306030303" pitchFamily="18" charset="0"/>
              </a:rPr>
            </a:br>
            <a:endParaRPr lang="en-US" sz="2000" b="1" dirty="0">
              <a:latin typeface="Constantia" panose="02030602050306030303" pitchFamily="18" charset="0"/>
            </a:endParaRPr>
          </a:p>
        </p:txBody>
      </p:sp>
      <p:sp>
        <p:nvSpPr>
          <p:cNvPr id="7" name="TextBox 6">
            <a:extLst>
              <a:ext uri="{FF2B5EF4-FFF2-40B4-BE49-F238E27FC236}">
                <a16:creationId xmlns:a16="http://schemas.microsoft.com/office/drawing/2014/main" id="{9DC9AA0C-6A57-C815-2624-C9DE81B515F1}"/>
              </a:ext>
            </a:extLst>
          </p:cNvPr>
          <p:cNvSpPr txBox="1"/>
          <p:nvPr/>
        </p:nvSpPr>
        <p:spPr>
          <a:xfrm>
            <a:off x="727295" y="1755679"/>
            <a:ext cx="10737410" cy="430887"/>
          </a:xfrm>
          <a:prstGeom prst="rect">
            <a:avLst/>
          </a:prstGeom>
          <a:noFill/>
        </p:spPr>
        <p:txBody>
          <a:bodyPr wrap="square">
            <a:spAutoFit/>
          </a:bodyPr>
          <a:lstStyle/>
          <a:p>
            <a:pPr algn="just"/>
            <a:r>
              <a:rPr lang="el-GR" sz="2200" b="1" dirty="0">
                <a:latin typeface="Verdana" panose="020B0604030504040204" pitchFamily="34" charset="0"/>
                <a:ea typeface="Verdana" panose="020B0604030504040204" pitchFamily="34" charset="0"/>
              </a:rPr>
              <a:t>«ΤΟ</a:t>
            </a:r>
            <a:r>
              <a:rPr lang="en-US" sz="2200" b="1" dirty="0">
                <a:latin typeface="Verdana" panose="020B0604030504040204" pitchFamily="34" charset="0"/>
                <a:ea typeface="Verdana" panose="020B0604030504040204" pitchFamily="34" charset="0"/>
              </a:rPr>
              <a:t> </a:t>
            </a:r>
            <a:r>
              <a:rPr lang="el-GR" sz="2200" b="1" dirty="0">
                <a:latin typeface="Verdana" panose="020B0604030504040204" pitchFamily="34" charset="0"/>
                <a:ea typeface="Verdana" panose="020B0604030504040204" pitchFamily="34" charset="0"/>
                <a:cs typeface="+mj-cs"/>
              </a:rPr>
              <a:t>ΠΑΡΑΤΗΡΗΤΗΡΙΟ</a:t>
            </a:r>
            <a:r>
              <a:rPr lang="el-GR" sz="2200" b="1" dirty="0">
                <a:latin typeface="Verdana" panose="020B0604030504040204" pitchFamily="34" charset="0"/>
                <a:ea typeface="Verdana" panose="020B0604030504040204" pitchFamily="34" charset="0"/>
              </a:rPr>
              <a:t> ΘΕΜΑΤΩΝ ΑΝΑΠΗΡΙΑΣ</a:t>
            </a:r>
            <a:r>
              <a:rPr lang="en-US" sz="2200" b="1" dirty="0">
                <a:latin typeface="Verdana" panose="020B0604030504040204" pitchFamily="34" charset="0"/>
                <a:ea typeface="Verdana" panose="020B0604030504040204" pitchFamily="34" charset="0"/>
              </a:rPr>
              <a:t> TH</a:t>
            </a:r>
            <a:r>
              <a:rPr lang="el-GR" sz="2200" b="1" dirty="0">
                <a:latin typeface="Verdana" panose="020B0604030504040204" pitchFamily="34" charset="0"/>
                <a:ea typeface="Verdana" panose="020B0604030504040204" pitchFamily="34" charset="0"/>
              </a:rPr>
              <a:t>Σ </a:t>
            </a:r>
            <a:r>
              <a:rPr lang="el-GR" sz="2200" b="1" dirty="0" err="1">
                <a:latin typeface="Verdana" panose="020B0604030504040204" pitchFamily="34" charset="0"/>
                <a:ea typeface="Verdana" panose="020B0604030504040204" pitchFamily="34" charset="0"/>
              </a:rPr>
              <a:t>Ε.Σ.Α.μεΑ</a:t>
            </a:r>
            <a:r>
              <a:rPr lang="el-GR" sz="2200" b="1" dirty="0">
                <a:latin typeface="Verdana" panose="020B0604030504040204" pitchFamily="34" charset="0"/>
                <a:ea typeface="Verdana" panose="020B0604030504040204" pitchFamily="34" charset="0"/>
              </a:rPr>
              <a:t>.»</a:t>
            </a:r>
            <a:endParaRPr lang="el-GR" sz="22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D99BED0-C454-6DAA-9438-222B8ABB3924}"/>
              </a:ext>
            </a:extLst>
          </p:cNvPr>
          <p:cNvSpPr txBox="1"/>
          <p:nvPr/>
        </p:nvSpPr>
        <p:spPr>
          <a:xfrm>
            <a:off x="1846907" y="3730028"/>
            <a:ext cx="9216428" cy="1077218"/>
          </a:xfrm>
          <a:prstGeom prst="rect">
            <a:avLst/>
          </a:prstGeom>
          <a:noFill/>
        </p:spPr>
        <p:txBody>
          <a:bodyPr wrap="square">
            <a:spAutoFit/>
          </a:bodyPr>
          <a:lstStyle/>
          <a:p>
            <a:pPr algn="ctr"/>
            <a:r>
              <a:rPr lang="el-GR" sz="1800" b="1" dirty="0">
                <a:solidFill>
                  <a:srgbClr val="002060"/>
                </a:solidFill>
                <a:effectLst/>
                <a:latin typeface="Verdana" panose="020B0604030504040204" pitchFamily="34" charset="0"/>
                <a:ea typeface="Verdana" panose="020B0604030504040204" pitchFamily="34" charset="0"/>
              </a:rPr>
              <a:t>Νεκταρία Αποστολάκη – Υπεύθυνη Τομέα Προγραμμάτων </a:t>
            </a:r>
            <a:r>
              <a:rPr lang="el-GR" sz="1800" b="1" dirty="0" err="1">
                <a:solidFill>
                  <a:srgbClr val="002060"/>
                </a:solidFill>
                <a:effectLst/>
                <a:latin typeface="Verdana" panose="020B0604030504040204" pitchFamily="34" charset="0"/>
                <a:ea typeface="Verdana" panose="020B0604030504040204" pitchFamily="34" charset="0"/>
              </a:rPr>
              <a:t>Ε.Σ.Α.μεΑ</a:t>
            </a:r>
            <a:r>
              <a:rPr lang="el-GR" sz="1800" b="1" dirty="0">
                <a:solidFill>
                  <a:srgbClr val="002060"/>
                </a:solidFill>
                <a:effectLst/>
                <a:latin typeface="Verdana" panose="020B0604030504040204" pitchFamily="34" charset="0"/>
                <a:ea typeface="Verdana" panose="020B0604030504040204" pitchFamily="34" charset="0"/>
              </a:rPr>
              <a:t>. /</a:t>
            </a:r>
            <a:r>
              <a:rPr lang="el-GR" sz="1800" b="1" dirty="0">
                <a:solidFill>
                  <a:srgbClr val="002060"/>
                </a:solidFill>
                <a:latin typeface="Verdana" panose="020B0604030504040204" pitchFamily="34" charset="0"/>
                <a:ea typeface="Verdana" panose="020B0604030504040204" pitchFamily="34" charset="0"/>
              </a:rPr>
              <a:t> Επιστημονικό Στέλεχος της </a:t>
            </a:r>
            <a:r>
              <a:rPr lang="el-GR" sz="1800" b="1" dirty="0" err="1">
                <a:solidFill>
                  <a:srgbClr val="002060"/>
                </a:solidFill>
                <a:latin typeface="Verdana" panose="020B0604030504040204" pitchFamily="34" charset="0"/>
                <a:ea typeface="Verdana" panose="020B0604030504040204" pitchFamily="34" charset="0"/>
              </a:rPr>
              <a:t>Ε.Σ.Α.μεΑ</a:t>
            </a:r>
            <a:r>
              <a:rPr lang="el-GR" sz="1800" b="1" dirty="0">
                <a:solidFill>
                  <a:srgbClr val="002060"/>
                </a:solidFill>
                <a:latin typeface="Verdana" panose="020B0604030504040204" pitchFamily="34" charset="0"/>
                <a:ea typeface="Verdana" panose="020B0604030504040204" pitchFamily="34" charset="0"/>
              </a:rPr>
              <a:t>.</a:t>
            </a:r>
            <a:br>
              <a:rPr lang="el-GR" sz="1600" b="1" dirty="0">
                <a:solidFill>
                  <a:srgbClr val="002060"/>
                </a:solidFill>
                <a:effectLst/>
                <a:latin typeface="Verdana" panose="020B0604030504040204" pitchFamily="34" charset="0"/>
                <a:ea typeface="Verdana" panose="020B0604030504040204" pitchFamily="34" charset="0"/>
              </a:rPr>
            </a:br>
            <a:br>
              <a:rPr lang="el-GR" sz="1600" b="1" dirty="0">
                <a:solidFill>
                  <a:srgbClr val="002060"/>
                </a:solidFill>
                <a:effectLst/>
                <a:latin typeface="Constantia" panose="02030602050306030303" pitchFamily="18" charset="0"/>
                <a:ea typeface="Times New Roman" panose="02020603050405020304" pitchFamily="18" charset="0"/>
              </a:rPr>
            </a:br>
            <a:r>
              <a:rPr lang="el-GR" sz="1200" b="1" dirty="0">
                <a:solidFill>
                  <a:srgbClr val="002060"/>
                </a:solidFill>
                <a:effectLst/>
                <a:latin typeface="Verdana" panose="020B0604030504040204" pitchFamily="34" charset="0"/>
                <a:ea typeface="Verdana" panose="020B0604030504040204" pitchFamily="34" charset="0"/>
              </a:rPr>
              <a:t>11</a:t>
            </a:r>
            <a:r>
              <a:rPr lang="el-GR" sz="1200" b="1" baseline="30000" dirty="0">
                <a:solidFill>
                  <a:srgbClr val="002060"/>
                </a:solidFill>
                <a:effectLst/>
                <a:latin typeface="Verdana" panose="020B0604030504040204" pitchFamily="34" charset="0"/>
                <a:ea typeface="Verdana" panose="020B0604030504040204" pitchFamily="34" charset="0"/>
              </a:rPr>
              <a:t>Ο</a:t>
            </a:r>
            <a:r>
              <a:rPr lang="el-GR" sz="1200" b="1" dirty="0">
                <a:solidFill>
                  <a:srgbClr val="002060"/>
                </a:solidFill>
                <a:effectLst/>
                <a:latin typeface="Verdana" panose="020B0604030504040204" pitchFamily="34" charset="0"/>
                <a:ea typeface="Verdana" panose="020B0604030504040204" pitchFamily="34" charset="0"/>
              </a:rPr>
              <a:t> ΕΚΛΟΓΟΑΠΟΛΟΓΙΣΤΙΚΟ ΣΥΝΕΔΡΙΟ ΤΗΣ </a:t>
            </a:r>
            <a:r>
              <a:rPr lang="el-GR" sz="1200" b="1" dirty="0" err="1">
                <a:solidFill>
                  <a:srgbClr val="002060"/>
                </a:solidFill>
                <a:effectLst/>
                <a:latin typeface="Verdana" panose="020B0604030504040204" pitchFamily="34" charset="0"/>
                <a:ea typeface="Verdana" panose="020B0604030504040204" pitchFamily="34" charset="0"/>
              </a:rPr>
              <a:t>Ε.Σ.Α.μεΑ</a:t>
            </a:r>
            <a:r>
              <a:rPr lang="el-GR" sz="1200" b="1" dirty="0">
                <a:solidFill>
                  <a:srgbClr val="002060"/>
                </a:solidFill>
                <a:effectLst/>
                <a:latin typeface="Verdana" panose="020B0604030504040204" pitchFamily="34" charset="0"/>
                <a:ea typeface="Verdana" panose="020B0604030504040204" pitchFamily="34" charset="0"/>
              </a:rPr>
              <a:t>. - Αθήνα 03.10.2025</a:t>
            </a:r>
            <a:endParaRPr lang="el-GR" sz="12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585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2" y="452718"/>
            <a:ext cx="9994180" cy="1006627"/>
          </a:xfrm>
        </p:spPr>
        <p:txBody>
          <a:bodyPr/>
          <a:lstStyle/>
          <a:p>
            <a:pPr algn="ctr"/>
            <a:r>
              <a:rPr lang="el-GR" sz="2200" b="1" dirty="0">
                <a:solidFill>
                  <a:schemeClr val="tx1"/>
                </a:solidFill>
                <a:latin typeface="Verdana" panose="020B0604030504040204" pitchFamily="34" charset="0"/>
                <a:ea typeface="Verdana" panose="020B0604030504040204" pitchFamily="34" charset="0"/>
              </a:rPr>
              <a:t>ΣΚΟΠΟΣ ΤΟΥ ΠΑΡΑΤΗΡΗΤΗΡΙΟΥ ΘΕΜΑΤΩΝ ΑΝΑΠΗΡΙΑΣ</a:t>
            </a:r>
          </a:p>
        </p:txBody>
      </p:sp>
      <p:sp>
        <p:nvSpPr>
          <p:cNvPr id="3" name="Θέση περιεχομένου 2"/>
          <p:cNvSpPr>
            <a:spLocks noGrp="1"/>
          </p:cNvSpPr>
          <p:nvPr>
            <p:ph idx="1"/>
          </p:nvPr>
        </p:nvSpPr>
        <p:spPr>
          <a:xfrm>
            <a:off x="1032095" y="1711106"/>
            <a:ext cx="9425447" cy="4041458"/>
          </a:xfrm>
        </p:spPr>
        <p:txBody>
          <a:bodyPr>
            <a:normAutofit fontScale="92500" lnSpcReduction="20000"/>
          </a:bodyPr>
          <a:lstStyle/>
          <a:p>
            <a:pPr marL="0" indent="0" algn="just">
              <a:lnSpc>
                <a:spcPct val="134000"/>
              </a:lnSpc>
              <a:spcAft>
                <a:spcPts val="800"/>
              </a:spcAft>
              <a:buNone/>
            </a:pPr>
            <a:r>
              <a:rPr lang="el-GR" sz="2800" dirty="0">
                <a:latin typeface="Calibri" panose="020F0502020204030204" pitchFamily="34" charset="0"/>
                <a:ea typeface="Calibri" panose="020F0502020204030204" pitchFamily="34" charset="0"/>
                <a:cs typeface="Calibri" panose="020F0502020204030204" pitchFamily="34" charset="0"/>
              </a:rPr>
              <a:t>		</a:t>
            </a:r>
            <a:r>
              <a:rPr lang="el-GR" sz="2500" b="1" dirty="0">
                <a:latin typeface="Verdana" panose="020B0604030504040204" pitchFamily="34" charset="0"/>
                <a:ea typeface="Verdana" panose="020B0604030504040204" pitchFamily="34" charset="0"/>
                <a:cs typeface="Calibri" panose="020F0502020204030204" pitchFamily="34" charset="0"/>
              </a:rPr>
              <a:t>Να </a:t>
            </a:r>
            <a:r>
              <a:rPr lang="el-GR" sz="2500" b="1" dirty="0">
                <a:effectLst/>
                <a:latin typeface="Verdana" panose="020B0604030504040204" pitchFamily="34" charset="0"/>
                <a:ea typeface="Verdana" panose="020B0604030504040204" pitchFamily="34" charset="0"/>
                <a:cs typeface="Calibri" panose="020F0502020204030204" pitchFamily="34" charset="0"/>
              </a:rPr>
              <a:t>ενισχύσει την ικανότητα της Ε.Σ.Α.μεΑ. και του αναπηρικού κινήματος στην επιστημονική τεκμηρίωση των διεκδικήσεών τους, στη διατ</a:t>
            </a:r>
            <a:r>
              <a:rPr lang="el-GR" sz="2500" b="1" dirty="0">
                <a:latin typeface="Verdana" panose="020B0604030504040204" pitchFamily="34" charset="0"/>
                <a:ea typeface="Verdana" panose="020B0604030504040204" pitchFamily="34" charset="0"/>
                <a:cs typeface="Calibri" panose="020F0502020204030204" pitchFamily="34" charset="0"/>
              </a:rPr>
              <a:t>ύπωση προτάσεων</a:t>
            </a:r>
            <a:r>
              <a:rPr lang="el-GR" sz="2500" b="1" dirty="0">
                <a:effectLst/>
                <a:latin typeface="Verdana" panose="020B0604030504040204" pitchFamily="34" charset="0"/>
                <a:ea typeface="Verdana" panose="020B0604030504040204" pitchFamily="34" charset="0"/>
                <a:cs typeface="Calibri" panose="020F0502020204030204" pitchFamily="34" charset="0"/>
              </a:rPr>
              <a:t> για την παραγωγή πολιτικών για την αναπηρία, στην παρακολούθηση της υλοποίησης των δεσμεύσεων της χώρας που απορρέουν από την κύρωση της Σύμβασης των Η.Ε. για τα Δικαιώματα των Ατόμων με Αναπηρίες (CRPD) από την </a:t>
            </a:r>
            <a:r>
              <a:rPr lang="el-GR" sz="2500" b="1">
                <a:effectLst/>
                <a:latin typeface="Verdana" panose="020B0604030504040204" pitchFamily="34" charset="0"/>
                <a:ea typeface="Verdana" panose="020B0604030504040204" pitchFamily="34" charset="0"/>
                <a:cs typeface="Calibri" panose="020F0502020204030204" pitchFamily="34" charset="0"/>
              </a:rPr>
              <a:t>Ελληνική Βουλή με τον ν.4074/2012.</a:t>
            </a:r>
            <a:endParaRPr lang="el-GR" sz="2500" b="1" dirty="0">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el-GR" sz="2800" b="1" dirty="0">
              <a:solidFill>
                <a:srgbClr val="00B0F0"/>
              </a:solidFill>
              <a:latin typeface="Constantia" panose="02030602050306030303" pitchFamily="18" charset="0"/>
            </a:endParaRPr>
          </a:p>
          <a:p>
            <a:pPr algn="just"/>
            <a:endParaRPr lang="el-GR" sz="2800" b="1" dirty="0">
              <a:solidFill>
                <a:srgbClr val="00B0F0"/>
              </a:solidFill>
              <a:latin typeface="Constantia" panose="02030602050306030303" pitchFamily="18" charset="0"/>
            </a:endParaRPr>
          </a:p>
        </p:txBody>
      </p:sp>
      <p:pic>
        <p:nvPicPr>
          <p:cNvPr id="5" name="Εικόνα 4">
            <a:extLst>
              <a:ext uri="{FF2B5EF4-FFF2-40B4-BE49-F238E27FC236}">
                <a16:creationId xmlns:a16="http://schemas.microsoft.com/office/drawing/2014/main" id="{FF38B73F-9B16-7A8A-DBD5-112A00F7D952}"/>
              </a:ext>
            </a:extLst>
          </p:cNvPr>
          <p:cNvPicPr>
            <a:picLocks noChangeAspect="1"/>
          </p:cNvPicPr>
          <p:nvPr/>
        </p:nvPicPr>
        <p:blipFill>
          <a:blip r:embed="rId2"/>
          <a:stretch>
            <a:fillRect/>
          </a:stretch>
        </p:blipFill>
        <p:spPr>
          <a:xfrm>
            <a:off x="164107" y="247052"/>
            <a:ext cx="1058111" cy="822975"/>
          </a:xfrm>
          <a:prstGeom prst="rect">
            <a:avLst/>
          </a:prstGeom>
        </p:spPr>
      </p:pic>
    </p:spTree>
    <p:extLst>
      <p:ext uri="{BB962C8B-B14F-4D97-AF65-F5344CB8AC3E}">
        <p14:creationId xmlns:p14="http://schemas.microsoft.com/office/powerpoint/2010/main" val="80315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FB5681-97EA-EA87-3848-D36904FCCBDC}"/>
              </a:ext>
            </a:extLst>
          </p:cNvPr>
          <p:cNvSpPr>
            <a:spLocks noGrp="1"/>
          </p:cNvSpPr>
          <p:nvPr>
            <p:ph type="title"/>
          </p:nvPr>
        </p:nvSpPr>
        <p:spPr>
          <a:xfrm>
            <a:off x="1737758" y="524409"/>
            <a:ext cx="8389459" cy="1589231"/>
          </a:xfrm>
        </p:spPr>
        <p:txBody>
          <a:bodyPr/>
          <a:lstStyle/>
          <a:p>
            <a:pPr marL="0" marR="0" lvl="0" indent="0" algn="ctr" defTabSz="457200" rtl="0" eaLnBrk="1" fontAlgn="auto" latinLnBrk="0" hangingPunct="1">
              <a:lnSpc>
                <a:spcPct val="100000"/>
              </a:lnSpc>
              <a:spcBef>
                <a:spcPts val="0"/>
              </a:spcBef>
              <a:spcAft>
                <a:spcPts val="0"/>
              </a:spcAft>
              <a:tabLst/>
              <a:defRPr/>
            </a:pPr>
            <a:r>
              <a:rPr kumimoji="0" lang="el-GR"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ΤΟ ΟΡΑΜΑ</a:t>
            </a:r>
            <a:br>
              <a:rPr kumimoji="0" lang="el-GR"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br>
            <a:endParaRPr lang="el-GR" dirty="0"/>
          </a:p>
        </p:txBody>
      </p:sp>
      <p:pic>
        <p:nvPicPr>
          <p:cNvPr id="4" name="Εικόνα 3">
            <a:extLst>
              <a:ext uri="{FF2B5EF4-FFF2-40B4-BE49-F238E27FC236}">
                <a16:creationId xmlns:a16="http://schemas.microsoft.com/office/drawing/2014/main" id="{F14BDC7D-91B0-F821-699A-783F7D9A2F45}"/>
              </a:ext>
            </a:extLst>
          </p:cNvPr>
          <p:cNvPicPr>
            <a:picLocks noChangeAspect="1"/>
          </p:cNvPicPr>
          <p:nvPr/>
        </p:nvPicPr>
        <p:blipFill>
          <a:blip r:embed="rId2"/>
          <a:stretch>
            <a:fillRect/>
          </a:stretch>
        </p:blipFill>
        <p:spPr>
          <a:xfrm>
            <a:off x="106049" y="161506"/>
            <a:ext cx="1152244" cy="896190"/>
          </a:xfrm>
          <a:prstGeom prst="rect">
            <a:avLst/>
          </a:prstGeom>
        </p:spPr>
      </p:pic>
      <p:sp>
        <p:nvSpPr>
          <p:cNvPr id="6" name="Οβάλ 5">
            <a:extLst>
              <a:ext uri="{FF2B5EF4-FFF2-40B4-BE49-F238E27FC236}">
                <a16:creationId xmlns:a16="http://schemas.microsoft.com/office/drawing/2014/main" id="{D1D0CBC3-ADB0-E886-D1B5-84EECC5D0300}"/>
              </a:ext>
            </a:extLst>
          </p:cNvPr>
          <p:cNvSpPr/>
          <p:nvPr/>
        </p:nvSpPr>
        <p:spPr>
          <a:xfrm>
            <a:off x="1077362" y="1413164"/>
            <a:ext cx="9460872" cy="4534963"/>
          </a:xfrm>
          <a:prstGeom prst="ellipse">
            <a:avLst/>
          </a:prstGeom>
          <a:solidFill>
            <a:schemeClr val="accent5">
              <a:lumMod val="5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100" b="1" dirty="0">
                <a:solidFill>
                  <a:srgbClr val="FFC000"/>
                </a:solidFill>
                <a:effectLst/>
                <a:latin typeface="Verdana" panose="020B0604030504040204" pitchFamily="34" charset="0"/>
                <a:ea typeface="Verdana" panose="020B0604030504040204" pitchFamily="34" charset="0"/>
              </a:rPr>
              <a:t>Το Παρατηρητήριο</a:t>
            </a:r>
          </a:p>
          <a:p>
            <a:pPr algn="ctr"/>
            <a:r>
              <a:rPr lang="el-GR" sz="2100" b="1" dirty="0">
                <a:effectLst/>
                <a:latin typeface="Verdana" panose="020B0604030504040204" pitchFamily="34" charset="0"/>
                <a:ea typeface="Verdana" panose="020B0604030504040204" pitchFamily="34" charset="0"/>
              </a:rPr>
              <a:t> να αποτελέσει </a:t>
            </a:r>
            <a:r>
              <a:rPr lang="el-GR" sz="2100" b="1" dirty="0">
                <a:solidFill>
                  <a:srgbClr val="FFC000"/>
                </a:solidFill>
                <a:effectLst/>
                <a:latin typeface="Verdana" panose="020B0604030504040204" pitchFamily="34" charset="0"/>
                <a:ea typeface="Verdana" panose="020B0604030504040204" pitchFamily="34" charset="0"/>
              </a:rPr>
              <a:t>έναν ολοκληρωμένο μηχανισμό παρακολούθησης των δικαιωμάτων των ατόμων με αναπηρία </a:t>
            </a:r>
            <a:r>
              <a:rPr lang="el-GR" sz="2100" b="1" dirty="0">
                <a:effectLst/>
                <a:latin typeface="Verdana" panose="020B0604030504040204" pitchFamily="34" charset="0"/>
                <a:ea typeface="Verdana" panose="020B0604030504040204" pitchFamily="34" charset="0"/>
              </a:rPr>
              <a:t>και να συμβάλλει από κοινού με το αναπηρικό κίνημα στη διαμόρφωση </a:t>
            </a:r>
            <a:r>
              <a:rPr lang="el-GR" sz="2100" b="1" dirty="0">
                <a:solidFill>
                  <a:srgbClr val="FFC000"/>
                </a:solidFill>
                <a:effectLst/>
                <a:latin typeface="Verdana" panose="020B0604030504040204" pitchFamily="34" charset="0"/>
                <a:ea typeface="Verdana" panose="020B0604030504040204" pitchFamily="34" charset="0"/>
              </a:rPr>
              <a:t>μιας δημοκρατικής κοινωνίας χωρίς αποκλεισμούς, με ίσα δικαιώματα και ίσες ευκαιρίες </a:t>
            </a:r>
            <a:r>
              <a:rPr lang="el-GR" sz="2100" b="1" dirty="0">
                <a:solidFill>
                  <a:schemeClr val="bg1"/>
                </a:solidFill>
                <a:effectLst/>
                <a:latin typeface="Verdana" panose="020B0604030504040204" pitchFamily="34" charset="0"/>
                <a:ea typeface="Verdana" panose="020B0604030504040204" pitchFamily="34" charset="0"/>
              </a:rPr>
              <a:t>για τα άτομα με αναπηρία, </a:t>
            </a:r>
            <a:r>
              <a:rPr lang="el-GR" sz="2100" b="1">
                <a:solidFill>
                  <a:schemeClr val="bg1"/>
                </a:solidFill>
                <a:effectLst/>
                <a:latin typeface="Verdana" panose="020B0604030504040204" pitchFamily="34" charset="0"/>
                <a:ea typeface="Verdana" panose="020B0604030504040204" pitchFamily="34" charset="0"/>
              </a:rPr>
              <a:t>χρόνιες ή</a:t>
            </a:r>
            <a:r>
              <a:rPr lang="el-GR" sz="2100" b="1" dirty="0">
                <a:solidFill>
                  <a:schemeClr val="bg1"/>
                </a:solidFill>
                <a:effectLst/>
                <a:latin typeface="Verdana" panose="020B0604030504040204" pitchFamily="34" charset="0"/>
                <a:ea typeface="Verdana" panose="020B0604030504040204" pitchFamily="34" charset="0"/>
              </a:rPr>
              <a:t>/και σπάνιες παθήσεις και τις οικογένειές τους.</a:t>
            </a:r>
            <a:endParaRPr lang="el-GR" sz="21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158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20714DB-309D-9CBE-2EF6-4AD328A0618F}"/>
              </a:ext>
            </a:extLst>
          </p:cNvPr>
          <p:cNvPicPr>
            <a:picLocks noChangeAspect="1"/>
          </p:cNvPicPr>
          <p:nvPr/>
        </p:nvPicPr>
        <p:blipFill>
          <a:blip r:embed="rId2"/>
          <a:stretch>
            <a:fillRect/>
          </a:stretch>
        </p:blipFill>
        <p:spPr>
          <a:xfrm>
            <a:off x="106049" y="161506"/>
            <a:ext cx="1152244" cy="896190"/>
          </a:xfrm>
          <a:prstGeom prst="rect">
            <a:avLst/>
          </a:prstGeom>
        </p:spPr>
      </p:pic>
      <p:sp>
        <p:nvSpPr>
          <p:cNvPr id="7" name="Τίτλος 1">
            <a:extLst>
              <a:ext uri="{FF2B5EF4-FFF2-40B4-BE49-F238E27FC236}">
                <a16:creationId xmlns:a16="http://schemas.microsoft.com/office/drawing/2014/main" id="{731B206B-B4C6-5010-7228-C62D3E6F4BF0}"/>
              </a:ext>
            </a:extLst>
          </p:cNvPr>
          <p:cNvSpPr txBox="1">
            <a:spLocks/>
          </p:cNvSpPr>
          <p:nvPr/>
        </p:nvSpPr>
        <p:spPr>
          <a:xfrm>
            <a:off x="1156625" y="2997392"/>
            <a:ext cx="7835985" cy="83099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l-GR" dirty="0"/>
          </a:p>
        </p:txBody>
      </p:sp>
      <p:sp>
        <p:nvSpPr>
          <p:cNvPr id="11" name="TextBox 10">
            <a:extLst>
              <a:ext uri="{FF2B5EF4-FFF2-40B4-BE49-F238E27FC236}">
                <a16:creationId xmlns:a16="http://schemas.microsoft.com/office/drawing/2014/main" id="{39D7BE6D-088F-8CBB-4618-D54D2CD430F1}"/>
              </a:ext>
            </a:extLst>
          </p:cNvPr>
          <p:cNvSpPr txBox="1"/>
          <p:nvPr/>
        </p:nvSpPr>
        <p:spPr>
          <a:xfrm>
            <a:off x="1801640" y="2209046"/>
            <a:ext cx="10025004" cy="1917576"/>
          </a:xfrm>
          <a:prstGeom prst="rect">
            <a:avLst/>
          </a:prstGeom>
          <a:noFill/>
        </p:spPr>
        <p:txBody>
          <a:bodyPr wrap="square">
            <a:spAutoFit/>
          </a:bodyPr>
          <a:lstStyle/>
          <a:p>
            <a:pPr marL="342900" lvl="0" indent="-342900">
              <a:lnSpc>
                <a:spcPct val="115000"/>
              </a:lnSpc>
              <a:buFont typeface="Wingdings" panose="05000000000000000000" pitchFamily="2" charset="2"/>
              <a:buChar char=""/>
            </a:pPr>
            <a:r>
              <a:rPr lang="el-GR" sz="2100" b="1" dirty="0">
                <a:effectLst/>
                <a:latin typeface="Verdana" panose="020B0604030504040204" pitchFamily="34" charset="0"/>
                <a:ea typeface="Verdana" panose="020B0604030504040204" pitchFamily="34" charset="0"/>
                <a:cs typeface="Times New Roman" panose="02020603050405020304" pitchFamily="18" charset="0"/>
              </a:rPr>
              <a:t>Η Προώθηση των δικαιωμάτων (</a:t>
            </a:r>
            <a:r>
              <a:rPr lang="en-US" sz="2100" b="1" dirty="0">
                <a:effectLst/>
                <a:latin typeface="Verdana" panose="020B0604030504040204" pitchFamily="34" charset="0"/>
                <a:ea typeface="Verdana" panose="020B0604030504040204" pitchFamily="34" charset="0"/>
                <a:cs typeface="Times New Roman" panose="02020603050405020304" pitchFamily="18" charset="0"/>
              </a:rPr>
              <a:t>Promotion</a:t>
            </a:r>
            <a:r>
              <a:rPr lang="el-GR" sz="2100" b="1" dirty="0">
                <a:effectLst/>
                <a:latin typeface="Verdana" panose="020B0604030504040204" pitchFamily="34" charset="0"/>
                <a:ea typeface="Verdana" panose="020B0604030504040204" pitchFamily="34" charset="0"/>
                <a:cs typeface="Times New Roman" panose="02020603050405020304" pitchFamily="18" charset="0"/>
              </a:rPr>
              <a:t>)</a:t>
            </a:r>
          </a:p>
          <a:p>
            <a:pPr lvl="0">
              <a:lnSpc>
                <a:spcPct val="115000"/>
              </a:lnSpc>
            </a:pPr>
            <a:endParaRPr lang="el-GR" sz="21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l-GR" sz="2100" b="1" dirty="0">
                <a:effectLst/>
                <a:latin typeface="Verdana" panose="020B0604030504040204" pitchFamily="34" charset="0"/>
                <a:ea typeface="Verdana" panose="020B0604030504040204" pitchFamily="34" charset="0"/>
                <a:cs typeface="Times New Roman" panose="02020603050405020304" pitchFamily="18" charset="0"/>
              </a:rPr>
              <a:t>Η Προστασία των δικαιωμάτων  (</a:t>
            </a:r>
            <a:r>
              <a:rPr lang="en-US" sz="2100" b="1" dirty="0">
                <a:effectLst/>
                <a:latin typeface="Verdana" panose="020B0604030504040204" pitchFamily="34" charset="0"/>
                <a:ea typeface="Verdana" panose="020B0604030504040204" pitchFamily="34" charset="0"/>
                <a:cs typeface="Times New Roman" panose="02020603050405020304" pitchFamily="18" charset="0"/>
              </a:rPr>
              <a:t>protection</a:t>
            </a:r>
            <a:r>
              <a:rPr lang="el-GR" sz="2100" b="1" dirty="0">
                <a:effectLst/>
                <a:latin typeface="Verdana" panose="020B0604030504040204" pitchFamily="34" charset="0"/>
                <a:ea typeface="Verdana" panose="020B0604030504040204" pitchFamily="34" charset="0"/>
                <a:cs typeface="Times New Roman" panose="02020603050405020304" pitchFamily="18" charset="0"/>
              </a:rPr>
              <a:t>)</a:t>
            </a:r>
          </a:p>
          <a:p>
            <a:pPr lvl="0">
              <a:lnSpc>
                <a:spcPct val="115000"/>
              </a:lnSpc>
            </a:pPr>
            <a:endParaRPr lang="el-GR" sz="21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el-GR" sz="2100" b="1" dirty="0">
                <a:effectLst/>
                <a:latin typeface="Verdana" panose="020B0604030504040204" pitchFamily="34" charset="0"/>
                <a:ea typeface="Verdana" panose="020B0604030504040204" pitchFamily="34" charset="0"/>
                <a:cs typeface="Times New Roman" panose="02020603050405020304" pitchFamily="18" charset="0"/>
              </a:rPr>
              <a:t>Η Παρακολούθηση των δικαιωμάτων  (</a:t>
            </a:r>
            <a:r>
              <a:rPr lang="en-US" sz="2100" b="1" dirty="0">
                <a:effectLst/>
                <a:latin typeface="Verdana" panose="020B0604030504040204" pitchFamily="34" charset="0"/>
                <a:ea typeface="Verdana" panose="020B0604030504040204" pitchFamily="34" charset="0"/>
                <a:cs typeface="Times New Roman" panose="02020603050405020304" pitchFamily="18" charset="0"/>
              </a:rPr>
              <a:t>Monitoring</a:t>
            </a:r>
            <a:r>
              <a:rPr lang="el-GR" sz="1800" b="1" dirty="0">
                <a:effectLst/>
                <a:latin typeface="Constantia" panose="02030602050306030303" pitchFamily="18" charset="0"/>
                <a:ea typeface="Calibri" panose="020F0502020204030204" pitchFamily="34" charset="0"/>
                <a:cs typeface="Times New Roman" panose="02020603050405020304" pitchFamily="18" charset="0"/>
              </a:rPr>
              <a:t>)</a:t>
            </a:r>
            <a:endParaRPr lang="el-GR" sz="14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12" name="Τίτλος 1">
            <a:extLst>
              <a:ext uri="{FF2B5EF4-FFF2-40B4-BE49-F238E27FC236}">
                <a16:creationId xmlns:a16="http://schemas.microsoft.com/office/drawing/2014/main" id="{1F1A0769-2F44-ED03-4F1E-DE4385BFACA7}"/>
              </a:ext>
            </a:extLst>
          </p:cNvPr>
          <p:cNvSpPr>
            <a:spLocks noGrp="1"/>
          </p:cNvSpPr>
          <p:nvPr>
            <p:ph type="title"/>
          </p:nvPr>
        </p:nvSpPr>
        <p:spPr>
          <a:xfrm>
            <a:off x="1450108" y="1182255"/>
            <a:ext cx="9903691" cy="508433"/>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l-GR"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Πυλώνες της  Επιστημονικής και Ερευνητικής Δραστηριότητας  του Παρατηρητηρίου </a:t>
            </a:r>
            <a:br>
              <a:rPr kumimoji="0" lang="el-GR"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endParaRPr lang="el-GR" dirty="0"/>
          </a:p>
        </p:txBody>
      </p:sp>
    </p:spTree>
    <p:extLst>
      <p:ext uri="{BB962C8B-B14F-4D97-AF65-F5344CB8AC3E}">
        <p14:creationId xmlns:p14="http://schemas.microsoft.com/office/powerpoint/2010/main" val="396124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04791F8-5CC0-2FBF-392C-692021B5B817}"/>
              </a:ext>
            </a:extLst>
          </p:cNvPr>
          <p:cNvSpPr>
            <a:spLocks noGrp="1"/>
          </p:cNvSpPr>
          <p:nvPr>
            <p:ph type="title"/>
          </p:nvPr>
        </p:nvSpPr>
        <p:spPr>
          <a:xfrm>
            <a:off x="1469678" y="204157"/>
            <a:ext cx="9404350" cy="1400175"/>
          </a:xfrm>
        </p:spPr>
        <p:txBody>
          <a:bodyPr/>
          <a:lstStyle/>
          <a:p>
            <a:pPr algn="ctr"/>
            <a:r>
              <a:rPr lang="el-GR" sz="2200" b="1" dirty="0">
                <a:solidFill>
                  <a:schemeClr val="tx1"/>
                </a:solidFill>
                <a:latin typeface="Verdana" panose="020B0604030504040204" pitchFamily="34" charset="0"/>
                <a:ea typeface="Verdana" panose="020B0604030504040204" pitchFamily="34" charset="0"/>
              </a:rPr>
              <a:t>Το Παρατηρητήριο συνέβαλε</a:t>
            </a:r>
            <a:br>
              <a:rPr lang="el-GR" sz="2200" b="1" dirty="0">
                <a:solidFill>
                  <a:schemeClr val="tx1"/>
                </a:solidFill>
                <a:latin typeface="Verdana" panose="020B0604030504040204" pitchFamily="34" charset="0"/>
                <a:ea typeface="Verdana" panose="020B0604030504040204" pitchFamily="34" charset="0"/>
              </a:rPr>
            </a:br>
            <a:r>
              <a:rPr lang="el-GR" sz="2200" b="1" dirty="0">
                <a:solidFill>
                  <a:schemeClr val="tx1"/>
                </a:solidFill>
                <a:latin typeface="Verdana" panose="020B0604030504040204" pitchFamily="34" charset="0"/>
                <a:ea typeface="Verdana" panose="020B0604030504040204" pitchFamily="34" charset="0"/>
              </a:rPr>
              <a:t> και εξακολουθεί να συμβάλει…</a:t>
            </a:r>
            <a:endParaRPr lang="el-GR" sz="2200" dirty="0">
              <a:solidFill>
                <a:schemeClr val="tx1"/>
              </a:solidFill>
              <a:latin typeface="Verdana" panose="020B0604030504040204" pitchFamily="34" charset="0"/>
              <a:ea typeface="Verdana" panose="020B0604030504040204" pitchFamily="34" charset="0"/>
            </a:endParaRPr>
          </a:p>
        </p:txBody>
      </p:sp>
      <p:pic>
        <p:nvPicPr>
          <p:cNvPr id="5" name="Εικόνα 4">
            <a:extLst>
              <a:ext uri="{FF2B5EF4-FFF2-40B4-BE49-F238E27FC236}">
                <a16:creationId xmlns:a16="http://schemas.microsoft.com/office/drawing/2014/main" id="{4DBECAD4-A288-D333-CC77-70E43A2AB881}"/>
              </a:ext>
            </a:extLst>
          </p:cNvPr>
          <p:cNvPicPr>
            <a:picLocks noChangeAspect="1"/>
          </p:cNvPicPr>
          <p:nvPr/>
        </p:nvPicPr>
        <p:blipFill>
          <a:blip r:embed="rId2"/>
          <a:stretch>
            <a:fillRect/>
          </a:stretch>
        </p:blipFill>
        <p:spPr>
          <a:xfrm>
            <a:off x="106049" y="161506"/>
            <a:ext cx="1152244" cy="896190"/>
          </a:xfrm>
          <a:prstGeom prst="rect">
            <a:avLst/>
          </a:prstGeom>
        </p:spPr>
      </p:pic>
      <p:sp>
        <p:nvSpPr>
          <p:cNvPr id="10" name="TextBox 9">
            <a:extLst>
              <a:ext uri="{FF2B5EF4-FFF2-40B4-BE49-F238E27FC236}">
                <a16:creationId xmlns:a16="http://schemas.microsoft.com/office/drawing/2014/main" id="{A06BD84E-649E-5101-BFF3-2BE487EC16BD}"/>
              </a:ext>
            </a:extLst>
          </p:cNvPr>
          <p:cNvSpPr txBox="1"/>
          <p:nvPr/>
        </p:nvSpPr>
        <p:spPr>
          <a:xfrm>
            <a:off x="856445" y="1493823"/>
            <a:ext cx="10017583" cy="5105757"/>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q"/>
            </a:pPr>
            <a:endParaRPr lang="el-GR" sz="1800" b="1"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q"/>
            </a:pPr>
            <a:r>
              <a:rPr lang="el-GR" sz="1700" b="1" dirty="0">
                <a:effectLst/>
                <a:latin typeface="Verdana" panose="020B0604030504040204" pitchFamily="34" charset="0"/>
                <a:ea typeface="Verdana" panose="020B0604030504040204" pitchFamily="34" charset="0"/>
                <a:cs typeface="Calibri" panose="020F0502020204030204" pitchFamily="34" charset="0"/>
              </a:rPr>
              <a:t>Στη διαμόρφωση πολιτικών κοινωνικής ένταξης και ίσων ευκαιριών για τα άτομα με αναπηρία στη χώρα.</a:t>
            </a:r>
          </a:p>
          <a:p>
            <a:pPr marL="285750" indent="-285750" algn="just">
              <a:lnSpc>
                <a:spcPct val="115000"/>
              </a:lnSpc>
              <a:spcAft>
                <a:spcPts val="800"/>
              </a:spcAft>
              <a:buFont typeface="Wingdings" panose="05000000000000000000" pitchFamily="2" charset="2"/>
              <a:buChar char="q"/>
            </a:pPr>
            <a:r>
              <a:rPr lang="el-GR" sz="1700" b="1" dirty="0">
                <a:latin typeface="Verdana" panose="020B0604030504040204" pitchFamily="34" charset="0"/>
                <a:ea typeface="Verdana" panose="020B0604030504040204" pitchFamily="34" charset="0"/>
                <a:cs typeface="Calibri" panose="020F0502020204030204" pitchFamily="34" charset="0"/>
              </a:rPr>
              <a:t>Στη συγκέντρωση, επεξεργασία και παραγωγή στατιστικών δεδομένων για τα άτομα με αναπηρία, χρόνιες παθήσεις ή/και σπάνιες παθήσεις</a:t>
            </a:r>
            <a:r>
              <a:rPr kumimoji="0" lang="el-GR"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και στην ευρεία διάχυσή τους μέσω της περιοδικής έκδοσης των Δελτίων Στατιστικής πληροφόρησης.</a:t>
            </a:r>
          </a:p>
          <a:p>
            <a:pPr marL="285750" indent="-285750" algn="just">
              <a:lnSpc>
                <a:spcPct val="115000"/>
              </a:lnSpc>
              <a:spcAft>
                <a:spcPts val="800"/>
              </a:spcAft>
              <a:buFont typeface="Wingdings" panose="05000000000000000000" pitchFamily="2" charset="2"/>
              <a:buChar char="q"/>
            </a:pPr>
            <a:r>
              <a:rPr kumimoji="0" lang="el-GR"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Στην ανάπτυξη ολοκληρωμένου συστήματος δεικτών για την παρακολούθηση της Σύμβασης.</a:t>
            </a:r>
            <a:endParaRPr lang="el-GR" sz="1700" b="1" dirty="0">
              <a:latin typeface="Verdana" panose="020B0604030504040204" pitchFamily="34" charset="0"/>
              <a:ea typeface="Verdana" panose="020B060403050404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q"/>
            </a:pPr>
            <a:r>
              <a:rPr lang="el-GR" sz="1700" b="1" dirty="0">
                <a:latin typeface="Verdana" panose="020B0604030504040204" pitchFamily="34" charset="0"/>
                <a:ea typeface="Verdana" panose="020B0604030504040204" pitchFamily="34" charset="0"/>
                <a:cs typeface="Times New Roman" panose="02020603050405020304" pitchFamily="18" charset="0"/>
              </a:rPr>
              <a:t>Στην παροχή έγκυρης πληροφόρησης για τα ζητήματα της αναπηρίας υπό το πρίσμα της δικαιωματικής προσέγγισης  στα άτομα με αναπηρία, στο αναπηρικό κίνημα, στην κοινωνία εν γένει.  </a:t>
            </a:r>
          </a:p>
          <a:p>
            <a:pPr marL="285750" indent="-285750" algn="just">
              <a:lnSpc>
                <a:spcPct val="115000"/>
              </a:lnSpc>
              <a:spcAft>
                <a:spcPts val="800"/>
              </a:spcAft>
              <a:buFont typeface="Wingdings" panose="05000000000000000000" pitchFamily="2" charset="2"/>
              <a:buChar char="q"/>
            </a:pPr>
            <a:r>
              <a:rPr lang="el-GR" sz="1700" b="1" dirty="0">
                <a:latin typeface="Verdana" panose="020B0604030504040204" pitchFamily="34" charset="0"/>
                <a:ea typeface="Verdana" panose="020B0604030504040204" pitchFamily="34" charset="0"/>
              </a:rPr>
              <a:t>Σ</a:t>
            </a:r>
            <a:r>
              <a:rPr lang="el-GR" sz="1700" b="1" dirty="0">
                <a:effectLst/>
                <a:latin typeface="Verdana" panose="020B0604030504040204" pitchFamily="34" charset="0"/>
                <a:ea typeface="Verdana" panose="020B0604030504040204" pitchFamily="34" charset="0"/>
              </a:rPr>
              <a:t>την εκπλήρωση του Οριζόντιου Αναγκαίου Πρόσφορου Όρου «Υλοποίηση και εφαρμογή της Σύμβασης των Η.Ε. για τα δικαιώματα των ατόμων με αναπηρίες (UNCRPD)».</a:t>
            </a:r>
            <a:endParaRPr lang="el-GR" sz="17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305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E683C6B7-2E18-B01C-F74C-1C53C8E41934}"/>
              </a:ext>
            </a:extLst>
          </p:cNvPr>
          <p:cNvSpPr>
            <a:spLocks noGrp="1"/>
          </p:cNvSpPr>
          <p:nvPr>
            <p:ph type="title"/>
          </p:nvPr>
        </p:nvSpPr>
        <p:spPr>
          <a:xfrm>
            <a:off x="1671354" y="260392"/>
            <a:ext cx="7914708" cy="962845"/>
          </a:xfrm>
        </p:spPr>
        <p:txBody>
          <a:bodyPr>
            <a:normAutofit/>
          </a:bodyPr>
          <a:lstStyle/>
          <a:p>
            <a:r>
              <a:rPr lang="el-GR" sz="2200" b="1" dirty="0">
                <a:latin typeface="Verdana" panose="020B0604030504040204" pitchFamily="34" charset="0"/>
                <a:ea typeface="Verdana" panose="020B0604030504040204" pitchFamily="34" charset="0"/>
              </a:rPr>
              <a:t>Στρατηγική προτεραιότητα του Παρατηρητηρίου τη νέα περίοδο είναι</a:t>
            </a:r>
            <a:r>
              <a:rPr lang="el-GR" sz="2200" dirty="0">
                <a:latin typeface="Verdana" panose="020B0604030504040204" pitchFamily="34" charset="0"/>
                <a:ea typeface="Verdana" panose="020B0604030504040204" pitchFamily="34" charset="0"/>
              </a:rPr>
              <a:t>…</a:t>
            </a:r>
          </a:p>
        </p:txBody>
      </p:sp>
      <p:pic>
        <p:nvPicPr>
          <p:cNvPr id="6" name="Εικόνα 5">
            <a:extLst>
              <a:ext uri="{FF2B5EF4-FFF2-40B4-BE49-F238E27FC236}">
                <a16:creationId xmlns:a16="http://schemas.microsoft.com/office/drawing/2014/main" id="{94453F8A-B934-6CE4-AAE6-4852B5976155}"/>
              </a:ext>
            </a:extLst>
          </p:cNvPr>
          <p:cNvPicPr>
            <a:picLocks noChangeAspect="1"/>
          </p:cNvPicPr>
          <p:nvPr/>
        </p:nvPicPr>
        <p:blipFill>
          <a:blip r:embed="rId2"/>
          <a:stretch>
            <a:fillRect/>
          </a:stretch>
        </p:blipFill>
        <p:spPr>
          <a:xfrm>
            <a:off x="106049" y="161506"/>
            <a:ext cx="1152244" cy="896190"/>
          </a:xfrm>
          <a:prstGeom prst="rect">
            <a:avLst/>
          </a:prstGeom>
        </p:spPr>
      </p:pic>
      <p:sp>
        <p:nvSpPr>
          <p:cNvPr id="3" name="TextBox 2">
            <a:extLst>
              <a:ext uri="{FF2B5EF4-FFF2-40B4-BE49-F238E27FC236}">
                <a16:creationId xmlns:a16="http://schemas.microsoft.com/office/drawing/2014/main" id="{E203B2A3-A06C-236D-E423-F45C9F11A79D}"/>
              </a:ext>
            </a:extLst>
          </p:cNvPr>
          <p:cNvSpPr txBox="1"/>
          <p:nvPr/>
        </p:nvSpPr>
        <p:spPr>
          <a:xfrm>
            <a:off x="715224" y="1223237"/>
            <a:ext cx="10827945" cy="7453387"/>
          </a:xfrm>
          <a:prstGeom prst="rect">
            <a:avLst/>
          </a:prstGeom>
          <a:noFill/>
        </p:spPr>
        <p:txBody>
          <a:bodyPr wrap="square">
            <a:spAutoFit/>
          </a:bodyPr>
          <a:lstStyle/>
          <a:p>
            <a:pPr algn="just">
              <a:lnSpc>
                <a:spcPct val="115000"/>
              </a:lnSpc>
              <a:spcAft>
                <a:spcPts val="800"/>
              </a:spcAft>
              <a:buNone/>
            </a:pPr>
            <a:r>
              <a:rPr lang="el-GR" sz="1300" b="1" dirty="0">
                <a:effectLst/>
                <a:latin typeface="Verdana" panose="020B0604030504040204" pitchFamily="34" charset="0"/>
                <a:ea typeface="Verdana" panose="020B0604030504040204" pitchFamily="34" charset="0"/>
                <a:cs typeface="Calibri" panose="020F0502020204030204" pitchFamily="34" charset="0"/>
              </a:rPr>
              <a:t>….η επέκτασή του </a:t>
            </a:r>
            <a:r>
              <a:rPr lang="el-GR" sz="1300" b="1" dirty="0">
                <a:solidFill>
                  <a:srgbClr val="0070C0"/>
                </a:solidFill>
                <a:effectLst/>
                <a:latin typeface="Verdana" panose="020B0604030504040204" pitchFamily="34" charset="0"/>
                <a:ea typeface="Verdana" panose="020B0604030504040204" pitchFamily="34" charset="0"/>
                <a:cs typeface="Calibri" panose="020F0502020204030204" pitchFamily="34" charset="0"/>
              </a:rPr>
              <a:t>στην πρωτογενή παραγωγή ερευνητικών δεδομένων σε εθνικό και περιφερειακό επίπεδο</a:t>
            </a:r>
            <a:r>
              <a:rPr lang="el-GR" sz="1300" b="1" dirty="0">
                <a:latin typeface="Verdana" panose="020B0604030504040204" pitchFamily="34" charset="0"/>
                <a:ea typeface="Verdana" panose="020B0604030504040204" pitchFamily="34" charset="0"/>
                <a:cs typeface="Calibri" panose="020F0502020204030204" pitchFamily="34" charset="0"/>
              </a:rPr>
              <a:t>, μέσω της διεξαγωγής ερευνών σε τακτική βάση στο πλαίσιο της επιστημονικής </a:t>
            </a:r>
            <a:r>
              <a:rPr lang="el-GR" sz="1300" b="1">
                <a:latin typeface="Verdana" panose="020B0604030504040204" pitchFamily="34" charset="0"/>
                <a:ea typeface="Verdana" panose="020B0604030504040204" pitchFamily="34" charset="0"/>
                <a:cs typeface="Calibri" panose="020F0502020204030204" pitchFamily="34" charset="0"/>
              </a:rPr>
              <a:t>του δραστηριότητας.</a:t>
            </a:r>
            <a:endParaRPr lang="el-GR" sz="1300" b="1" dirty="0">
              <a:latin typeface="Verdana" panose="020B0604030504040204" pitchFamily="34" charset="0"/>
              <a:ea typeface="Verdana" panose="020B0604030504040204" pitchFamily="34" charset="0"/>
              <a:cs typeface="Calibri" panose="020F0502020204030204" pitchFamily="34" charset="0"/>
            </a:endParaRPr>
          </a:p>
          <a:p>
            <a:pPr algn="just">
              <a:lnSpc>
                <a:spcPct val="115000"/>
              </a:lnSpc>
              <a:spcAft>
                <a:spcPts val="800"/>
              </a:spcAft>
              <a:buNone/>
            </a:pPr>
            <a:r>
              <a:rPr lang="el-GR" sz="1300" b="1" u="sng" dirty="0">
                <a:effectLst/>
                <a:latin typeface="Verdana" panose="020B0604030504040204" pitchFamily="34" charset="0"/>
                <a:ea typeface="Verdana" panose="020B0604030504040204" pitchFamily="34" charset="0"/>
                <a:cs typeface="Calibri" panose="020F0502020204030204" pitchFamily="34" charset="0"/>
              </a:rPr>
              <a:t>Η νέα ερευνητική ατζέντα επικεντρώνεται στην</a:t>
            </a:r>
            <a:r>
              <a:rPr lang="el-GR" sz="1300" b="1" dirty="0">
                <a:effectLst/>
                <a:latin typeface="Verdana" panose="020B0604030504040204" pitchFamily="34" charset="0"/>
                <a:ea typeface="Verdana" panose="020B0604030504040204" pitchFamily="34" charset="0"/>
                <a:cs typeface="Calibri" panose="020F0502020204030204" pitchFamily="34" charset="0"/>
              </a:rPr>
              <a:t>: </a:t>
            </a:r>
          </a:p>
          <a:p>
            <a:pPr marL="285750" indent="-285750" algn="just">
              <a:lnSpc>
                <a:spcPct val="115000"/>
              </a:lnSpc>
              <a:spcAft>
                <a:spcPts val="800"/>
              </a:spcAft>
              <a:buFont typeface="Wingdings" panose="05000000000000000000" pitchFamily="2" charset="2"/>
              <a:buChar char="Ø"/>
            </a:pPr>
            <a:r>
              <a:rPr lang="el-GR" sz="1200" b="1" dirty="0">
                <a:effectLst/>
                <a:latin typeface="Verdana" panose="020B0604030504040204" pitchFamily="34" charset="0"/>
                <a:ea typeface="Verdana" panose="020B0604030504040204" pitchFamily="34" charset="0"/>
              </a:rPr>
              <a:t>Ανάπτυξη αξιόπιστου μηχανισμού συλλογής πρωτογενών δεδομένων σε εθνικό και περιφερειακό επίπεδο, με τη διενέργεια ποσοτικών και ποιοτικών ερευνών (Τακτικό, Ειδικό βαρόμετρο, Έρευνες</a:t>
            </a:r>
            <a:r>
              <a:rPr kumimoji="0" lang="el-GR"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(ποιοτικές) </a:t>
            </a:r>
            <a:r>
              <a:rPr lang="el-GR" sz="1200" b="1" dirty="0">
                <a:effectLst/>
                <a:latin typeface="Verdana" panose="020B0604030504040204" pitchFamily="34" charset="0"/>
                <a:ea typeface="Verdana" panose="020B0604030504040204" pitchFamily="34" charset="0"/>
              </a:rPr>
              <a:t>/ Μελέτες Περίπτωσης σε 4  Περιφέρειες  της χώρας).</a:t>
            </a:r>
          </a:p>
          <a:p>
            <a:pPr marL="285750" indent="-285750" algn="just">
              <a:lnSpc>
                <a:spcPct val="115000"/>
              </a:lnSpc>
              <a:spcAft>
                <a:spcPts val="800"/>
              </a:spcAft>
              <a:buFont typeface="Wingdings" panose="05000000000000000000" pitchFamily="2" charset="2"/>
              <a:buChar char="Ø"/>
            </a:pPr>
            <a:r>
              <a:rPr lang="el-GR" sz="1200" b="1" dirty="0">
                <a:effectLst/>
                <a:latin typeface="Verdana" panose="020B0604030504040204" pitchFamily="34" charset="0"/>
                <a:ea typeface="Verdana" panose="020B0604030504040204" pitchFamily="34" charset="0"/>
                <a:cs typeface="Calibri" panose="020F0502020204030204" pitchFamily="34" charset="0"/>
              </a:rPr>
              <a:t>Ανάπτυξη και εφαρμογή εξειδικευμένων ερευνητικών εργαλείων παρακολούθησης (Μονάδα Παρακολούθησης της Νομοθεσίας, τυποποιημένα εργαλεία για συλλογή στοιχείων από τα περιφερειακά και δημοτικά σημεία αναφοράς της Σύμβασης, κ.ά.). </a:t>
            </a:r>
          </a:p>
          <a:p>
            <a:pPr marL="285750" indent="-285750" algn="just">
              <a:lnSpc>
                <a:spcPct val="115000"/>
              </a:lnSpc>
              <a:spcAft>
                <a:spcPts val="800"/>
              </a:spcAft>
              <a:buFont typeface="Wingdings" panose="05000000000000000000" pitchFamily="2" charset="2"/>
              <a:buChar char="Ø"/>
            </a:pPr>
            <a:r>
              <a:rPr lang="el-GR" sz="1200" b="1" dirty="0">
                <a:latin typeface="Verdana" panose="020B0604030504040204" pitchFamily="34" charset="0"/>
                <a:ea typeface="Verdana" panose="020B0604030504040204" pitchFamily="34" charset="0"/>
              </a:rPr>
              <a:t>Σ</a:t>
            </a:r>
            <a:r>
              <a:rPr lang="el-GR" sz="1200" b="1" dirty="0">
                <a:effectLst/>
                <a:latin typeface="Verdana" panose="020B0604030504040204" pitchFamily="34" charset="0"/>
                <a:ea typeface="Verdana" panose="020B0604030504040204" pitchFamily="34" charset="0"/>
              </a:rPr>
              <a:t>υνέχιση και εμπλουτισμό των τακτικών εκροών που καθιερώθηκαν ως βασικές πηγές πληροφόρησης για την αναπηρία στο πλαίσιο της λειτουργίας του Παρατηρητηρίου κατά την προηγούμενη προγραμματική περίοδο (ετήσιες εκθέσεις, Δελτία Στατιστικής πληροφόρησης).</a:t>
            </a:r>
          </a:p>
          <a:p>
            <a:pPr marL="285750" marR="0" lvl="0" indent="-285750" algn="just" fontAlgn="auto">
              <a:lnSpc>
                <a:spcPct val="115000"/>
              </a:lnSpc>
              <a:spcBef>
                <a:spcPts val="0"/>
              </a:spcBef>
              <a:spcAft>
                <a:spcPts val="800"/>
              </a:spcAft>
              <a:buClrTx/>
              <a:buSzTx/>
              <a:buFont typeface="Wingdings" panose="05000000000000000000" pitchFamily="2" charset="2"/>
              <a:buChar char="Ø"/>
              <a:tabLst/>
              <a:defRPr/>
            </a:pPr>
            <a:r>
              <a:rPr lang="el-GR" sz="1200" b="1" dirty="0">
                <a:latin typeface="Verdana" panose="020B0604030504040204" pitchFamily="34" charset="0"/>
                <a:ea typeface="Verdana" panose="020B0604030504040204" pitchFamily="34" charset="0"/>
                <a:cs typeface="Calibri" panose="020F0502020204030204" pitchFamily="34" charset="0"/>
              </a:rPr>
              <a:t>Παραγωγή κειμένων και συστάσεων πολιτικής, με την εφαρμογή καινοτόμων και συμμετοχικών μεθοδολογιών (όπως «κύκλοι διαλόγου» σε θέματα σύγχρονου ενδιαφέροντος). </a:t>
            </a:r>
          </a:p>
          <a:p>
            <a:pPr marL="342900" marR="0" lvl="0" indent="-342900" algn="just" defTabSz="4572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l-GR" sz="1200" b="1" dirty="0">
                <a:latin typeface="Verdana" panose="020B0604030504040204" pitchFamily="34" charset="0"/>
                <a:ea typeface="Verdana" panose="020B0604030504040204" pitchFamily="34" charset="0"/>
                <a:cs typeface="Calibri" panose="020F0502020204030204" pitchFamily="34" charset="0"/>
              </a:rPr>
              <a:t>Ανάπτυξη μελετών σε πεδία που η χώρα διαθέτει περιορισμένη τεχνογνωσία (Μελέτη για την αύξηση των ατόμων με αναπηρία στον ενεργό πληθυσμό της χώρας, μελέτες πολλαπλών περιπτώσεων σε περιφέρειες και δήμους  </a:t>
            </a:r>
            <a:r>
              <a:rPr lang="el-GR" sz="1200" b="1" dirty="0" err="1">
                <a:latin typeface="Verdana" panose="020B0604030504040204" pitchFamily="34" charset="0"/>
                <a:ea typeface="Verdana" panose="020B0604030504040204" pitchFamily="34" charset="0"/>
                <a:cs typeface="Calibri" panose="020F0502020204030204" pitchFamily="34" charset="0"/>
              </a:rPr>
              <a:t>κ.ά</a:t>
            </a:r>
            <a:r>
              <a:rPr lang="el-GR" sz="1200" b="1" dirty="0">
                <a:latin typeface="Verdana" panose="020B0604030504040204" pitchFamily="34" charset="0"/>
                <a:ea typeface="Verdana" panose="020B0604030504040204" pitchFamily="34" charset="0"/>
                <a:cs typeface="Calibri" panose="020F0502020204030204" pitchFamily="34" charset="0"/>
              </a:rPr>
              <a:t>).</a:t>
            </a:r>
          </a:p>
          <a:p>
            <a:pPr marR="0" lvl="0" algn="just" defTabSz="457200" rtl="0" eaLnBrk="1" fontAlgn="auto" latinLnBrk="0" hangingPunct="1">
              <a:lnSpc>
                <a:spcPct val="115000"/>
              </a:lnSpc>
              <a:spcBef>
                <a:spcPts val="0"/>
              </a:spcBef>
              <a:spcAft>
                <a:spcPts val="0"/>
              </a:spcAft>
              <a:buClrTx/>
              <a:buSzTx/>
              <a:tabLst/>
              <a:defRPr/>
            </a:pPr>
            <a:endParaRPr lang="el-GR" sz="1200" b="1" dirty="0">
              <a:latin typeface="Verdana" panose="020B0604030504040204" pitchFamily="34" charset="0"/>
              <a:ea typeface="Verdana" panose="020B0604030504040204" pitchFamily="34" charset="0"/>
              <a:cs typeface="Calibri" panose="020F0502020204030204" pitchFamily="34" charset="0"/>
            </a:endParaRPr>
          </a:p>
          <a:p>
            <a:pPr marL="342900" indent="-342900" algn="just">
              <a:lnSpc>
                <a:spcPct val="115000"/>
              </a:lnSpc>
              <a:buFont typeface="Wingdings" panose="05000000000000000000" pitchFamily="2" charset="2"/>
              <a:buChar char="Ø"/>
              <a:defRPr/>
            </a:pPr>
            <a:r>
              <a:rPr lang="el-GR" sz="1200" b="1" dirty="0">
                <a:latin typeface="Verdana" panose="020B0604030504040204" pitchFamily="34" charset="0"/>
                <a:ea typeface="Verdana" panose="020B0604030504040204" pitchFamily="34" charset="0"/>
                <a:cs typeface="Calibri" panose="020F0502020204030204" pitchFamily="34" charset="0"/>
              </a:rPr>
              <a:t>Ενίσχυση των δράσεων προστασίας και προώθησης των δικαιωμάτων των ατόμων με αναπηρία (όπως εκθέσεις αξιολόγησης της προόδου εφαρμογής της Εθνικής στρατηγικής για τα δικαιώματα των ατόμων με αναπηρία, ενημερωτικά σημειώματα, κ.ά.). </a:t>
            </a:r>
          </a:p>
          <a:p>
            <a:pPr marL="342900" indent="-342900" algn="just">
              <a:lnSpc>
                <a:spcPct val="115000"/>
              </a:lnSpc>
              <a:buFont typeface="Wingdings" panose="05000000000000000000" pitchFamily="2" charset="2"/>
              <a:buChar char="Ø"/>
              <a:defRPr/>
            </a:pPr>
            <a:endParaRPr lang="el-GR" sz="1200" b="1" dirty="0">
              <a:latin typeface="Verdana" panose="020B0604030504040204" pitchFamily="34" charset="0"/>
              <a:ea typeface="Verdana" panose="020B0604030504040204" pitchFamily="34" charset="0"/>
              <a:cs typeface="Calibri" panose="020F0502020204030204" pitchFamily="34" charset="0"/>
            </a:endParaRPr>
          </a:p>
          <a:p>
            <a:pPr marL="342900" marR="0" lvl="0" indent="-342900" algn="just" fontAlgn="auto">
              <a:lnSpc>
                <a:spcPct val="115000"/>
              </a:lnSpc>
              <a:spcBef>
                <a:spcPts val="0"/>
              </a:spcBef>
              <a:spcAft>
                <a:spcPts val="0"/>
              </a:spcAft>
              <a:buClrTx/>
              <a:buSzTx/>
              <a:buFont typeface="Wingdings" panose="05000000000000000000" pitchFamily="2" charset="2"/>
              <a:buChar char="Ø"/>
              <a:tabLst/>
              <a:defRPr/>
            </a:pPr>
            <a:r>
              <a:rPr lang="el-GR" sz="1200" b="1" dirty="0">
                <a:latin typeface="Verdana" panose="020B0604030504040204" pitchFamily="34" charset="0"/>
                <a:ea typeface="Verdana" panose="020B0604030504040204" pitchFamily="34" charset="0"/>
                <a:cs typeface="Calibri" panose="020F0502020204030204" pitchFamily="34" charset="0"/>
              </a:rPr>
              <a:t> Διάχυση των αποτελεσμάτων του έργου</a:t>
            </a:r>
          </a:p>
          <a:p>
            <a:pPr marL="342900" marR="0" lvl="0" indent="-342900" algn="just" defTabSz="457200" rtl="0" eaLnBrk="1" fontAlgn="auto" latinLnBrk="0" hangingPunct="1">
              <a:lnSpc>
                <a:spcPct val="115000"/>
              </a:lnSpc>
              <a:spcBef>
                <a:spcPts val="0"/>
              </a:spcBef>
              <a:spcAft>
                <a:spcPts val="0"/>
              </a:spcAft>
              <a:buClrTx/>
              <a:buSzTx/>
              <a:buFont typeface="Wingdings" panose="05000000000000000000" pitchFamily="2" charset="2"/>
              <a:buChar char="Ø"/>
              <a:tabLst/>
              <a:defRPr/>
            </a:pPr>
            <a:endParaRPr lang="el-GR" sz="1200" b="1" dirty="0">
              <a:latin typeface="Verdana" panose="020B0604030504040204" pitchFamily="34" charset="0"/>
              <a:ea typeface="Verdana" panose="020B0604030504040204" pitchFamily="34" charset="0"/>
              <a:cs typeface="Calibri" panose="020F0502020204030204" pitchFamily="34" charset="0"/>
            </a:endParaRPr>
          </a:p>
          <a:p>
            <a:pPr marL="285750" marR="0" lvl="0" indent="-285750" algn="just" fontAlgn="auto">
              <a:lnSpc>
                <a:spcPct val="115000"/>
              </a:lnSpc>
              <a:spcBef>
                <a:spcPts val="0"/>
              </a:spcBef>
              <a:spcAft>
                <a:spcPts val="800"/>
              </a:spcAft>
              <a:buClrTx/>
              <a:buSzTx/>
              <a:buFont typeface="Wingdings" panose="05000000000000000000" pitchFamily="2" charset="2"/>
              <a:buChar char="Ø"/>
              <a:tabLst/>
              <a:defRPr/>
            </a:pPr>
            <a:endParaRPr lang="el-GR" sz="1200" b="1" dirty="0">
              <a:latin typeface="Verdana" panose="020B0604030504040204" pitchFamily="34" charset="0"/>
              <a:ea typeface="Verdana" panose="020B0604030504040204" pitchFamily="34" charset="0"/>
              <a:cs typeface="Calibri" panose="020F0502020204030204" pitchFamily="34" charset="0"/>
            </a:endParaRPr>
          </a:p>
          <a:p>
            <a:pPr marL="285750" marR="0" lvl="0" indent="-285750" algn="just" fontAlgn="auto">
              <a:lnSpc>
                <a:spcPct val="115000"/>
              </a:lnSpc>
              <a:spcBef>
                <a:spcPts val="0"/>
              </a:spcBef>
              <a:spcAft>
                <a:spcPts val="800"/>
              </a:spcAft>
              <a:buClrTx/>
              <a:buSzTx/>
              <a:buFont typeface="Wingdings" panose="05000000000000000000" pitchFamily="2" charset="2"/>
              <a:buChar char="Ø"/>
              <a:tabLst/>
              <a:defRPr/>
            </a:pPr>
            <a:endParaRPr lang="el-GR" sz="1200" b="1" dirty="0">
              <a:latin typeface="Verdana" panose="020B0604030504040204" pitchFamily="34" charset="0"/>
              <a:ea typeface="Verdana" panose="020B060403050404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endParaRPr lang="el-GR" sz="1200" b="1" dirty="0">
              <a:effectLst/>
              <a:latin typeface="Verdana" panose="020B0604030504040204" pitchFamily="34" charset="0"/>
              <a:ea typeface="Verdana" panose="020B0604030504040204" pitchFamily="34" charset="0"/>
            </a:endParaRPr>
          </a:p>
          <a:p>
            <a:pPr marL="285750" indent="-285750" algn="just">
              <a:lnSpc>
                <a:spcPct val="115000"/>
              </a:lnSpc>
              <a:spcAft>
                <a:spcPts val="800"/>
              </a:spcAft>
              <a:buFont typeface="Wingdings" panose="05000000000000000000" pitchFamily="2" charset="2"/>
              <a:buChar char="Ø"/>
            </a:pPr>
            <a:endParaRPr lang="el-GR" sz="1200" b="1" dirty="0">
              <a:effectLst/>
              <a:latin typeface="Verdana" panose="020B0604030504040204" pitchFamily="34" charset="0"/>
              <a:ea typeface="Verdana" panose="020B0604030504040204" pitchFamily="34" charset="0"/>
            </a:endParaRPr>
          </a:p>
          <a:p>
            <a:pPr marL="285750" indent="-285750" algn="just">
              <a:lnSpc>
                <a:spcPct val="115000"/>
              </a:lnSpc>
              <a:spcAft>
                <a:spcPts val="800"/>
              </a:spcAft>
              <a:buFont typeface="Wingdings" panose="05000000000000000000" pitchFamily="2" charset="2"/>
              <a:buChar char="Ø"/>
            </a:pPr>
            <a:endParaRPr lang="el-GR" sz="1200" b="1" dirty="0">
              <a:effectLst/>
              <a:latin typeface="Verdana" panose="020B0604030504040204" pitchFamily="34" charset="0"/>
              <a:ea typeface="Verdana" panose="020B0604030504040204" pitchFamily="34" charset="0"/>
            </a:endParaRPr>
          </a:p>
          <a:p>
            <a:pPr algn="just">
              <a:lnSpc>
                <a:spcPct val="115000"/>
              </a:lnSpc>
              <a:spcAft>
                <a:spcPts val="800"/>
              </a:spcAft>
              <a:buNone/>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066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05070" y="2282972"/>
            <a:ext cx="8629272" cy="702716"/>
          </a:xfrm>
        </p:spPr>
        <p:txBody>
          <a:bodyPr>
            <a:normAutofit fontScale="25000" lnSpcReduction="20000"/>
          </a:bodyPr>
          <a:lstStyle/>
          <a:p>
            <a:endParaRPr lang="el-GR" dirty="0"/>
          </a:p>
          <a:p>
            <a:endParaRPr lang="el-GR" dirty="0"/>
          </a:p>
          <a:p>
            <a:endParaRPr lang="el-GR" dirty="0"/>
          </a:p>
          <a:p>
            <a:pPr marL="0" indent="0" algn="ctr">
              <a:buNone/>
            </a:pPr>
            <a:r>
              <a:rPr lang="el-GR" sz="9600" b="1" dirty="0">
                <a:latin typeface="Verdana" panose="020B0604030504040204" pitchFamily="34" charset="0"/>
                <a:ea typeface="Verdana" panose="020B0604030504040204" pitchFamily="34" charset="0"/>
              </a:rPr>
              <a:t>ΣΑΣ ΕΥΧΑΡΙΣΤΩ ΠΟΛΥ ΓΙΑ ΤΗΝ ΠΡΟΣΟΧΗ ΣΑΣ!</a:t>
            </a:r>
          </a:p>
        </p:txBody>
      </p:sp>
      <p:pic>
        <p:nvPicPr>
          <p:cNvPr id="5" name="Εικόνα 4"/>
          <p:cNvPicPr>
            <a:picLocks noChangeAspect="1"/>
          </p:cNvPicPr>
          <p:nvPr/>
        </p:nvPicPr>
        <p:blipFill>
          <a:blip r:embed="rId2"/>
          <a:stretch>
            <a:fillRect/>
          </a:stretch>
        </p:blipFill>
        <p:spPr>
          <a:xfrm>
            <a:off x="118934" y="109938"/>
            <a:ext cx="1152244" cy="896190"/>
          </a:xfrm>
          <a:prstGeom prst="rect">
            <a:avLst/>
          </a:prstGeom>
        </p:spPr>
      </p:pic>
    </p:spTree>
    <p:extLst>
      <p:ext uri="{BB962C8B-B14F-4D97-AF65-F5344CB8AC3E}">
        <p14:creationId xmlns:p14="http://schemas.microsoft.com/office/powerpoint/2010/main" val="2404750650"/>
      </p:ext>
    </p:extLst>
  </p:cSld>
  <p:clrMapOvr>
    <a:masterClrMapping/>
  </p:clrMapOvr>
</p:sld>
</file>

<file path=ppt/theme/theme1.xml><?xml version="1.0" encoding="utf-8"?>
<a:theme xmlns:a="http://schemas.openxmlformats.org/drawingml/2006/main" name="Θέμα Office 2013 - 2022">
  <a:themeElements>
    <a:clrScheme name="Θέμα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986</TotalTime>
  <Words>619</Words>
  <Application>Microsoft Office PowerPoint</Application>
  <PresentationFormat>Ευρεία οθόνη</PresentationFormat>
  <Paragraphs>42</Paragraphs>
  <Slides>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vt:i4>
      </vt:variant>
    </vt:vector>
  </HeadingPairs>
  <TitlesOfParts>
    <vt:vector size="14" baseType="lpstr">
      <vt:lpstr>Arial</vt:lpstr>
      <vt:lpstr>Calibri</vt:lpstr>
      <vt:lpstr>Calibri Light</vt:lpstr>
      <vt:lpstr>Constantia</vt:lpstr>
      <vt:lpstr>Verdana</vt:lpstr>
      <vt:lpstr>Wingdings</vt:lpstr>
      <vt:lpstr>Θέμα Office 2013 - 2022</vt:lpstr>
      <vt:lpstr>Παρουσίαση του PowerPoint</vt:lpstr>
      <vt:lpstr>ΣΚΟΠΟΣ ΤΟΥ ΠΑΡΑΤΗΡΗΤΗΡΙΟΥ ΘΕΜΑΤΩΝ ΑΝΑΠΗΡΙΑΣ</vt:lpstr>
      <vt:lpstr>ΤΟ ΟΡΑΜΑ </vt:lpstr>
      <vt:lpstr>Πυλώνες της  Επιστημονικής και Ερευνητικής Δραστηριότητας  του Παρατηρητηρίου  </vt:lpstr>
      <vt:lpstr>Το Παρατηρητήριο συνέβαλε  και εξακολουθεί να συμβάλει…</vt:lpstr>
      <vt:lpstr>Στρατηγική προτεραιότητα του Παρατηρητηρίου τη νέα περίοδο είναι…</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 την κύρωση της Σύμβασης στις Τελικές Παρατηρήσεις της επιτροπής των ΗΕ για τα Δικαιώματα των Ατόμων με Αναπηρίες</dc:title>
  <dc:creator>me0136</dc:creator>
  <cp:lastModifiedBy>tkatsani</cp:lastModifiedBy>
  <cp:revision>125</cp:revision>
  <dcterms:created xsi:type="dcterms:W3CDTF">2019-12-02T03:02:34Z</dcterms:created>
  <dcterms:modified xsi:type="dcterms:W3CDTF">2025-10-06T06:58:49Z</dcterms:modified>
</cp:coreProperties>
</file>