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63" r:id="rId2"/>
  </p:sldMasterIdLst>
  <p:notesMasterIdLst>
    <p:notesMasterId r:id="rId29"/>
  </p:notesMasterIdLst>
  <p:sldIdLst>
    <p:sldId id="256" r:id="rId3"/>
    <p:sldId id="257" r:id="rId4"/>
    <p:sldId id="259" r:id="rId5"/>
    <p:sldId id="270" r:id="rId6"/>
    <p:sldId id="260" r:id="rId7"/>
    <p:sldId id="286" r:id="rId8"/>
    <p:sldId id="288" r:id="rId9"/>
    <p:sldId id="287" r:id="rId10"/>
    <p:sldId id="272" r:id="rId11"/>
    <p:sldId id="273" r:id="rId12"/>
    <p:sldId id="274" r:id="rId13"/>
    <p:sldId id="261" r:id="rId14"/>
    <p:sldId id="275" r:id="rId15"/>
    <p:sldId id="276" r:id="rId16"/>
    <p:sldId id="277" r:id="rId17"/>
    <p:sldId id="278" r:id="rId18"/>
    <p:sldId id="279" r:id="rId19"/>
    <p:sldId id="280" r:id="rId20"/>
    <p:sldId id="281" r:id="rId21"/>
    <p:sldId id="282" r:id="rId22"/>
    <p:sldId id="283" r:id="rId23"/>
    <p:sldId id="263" r:id="rId24"/>
    <p:sldId id="285" r:id="rId25"/>
    <p:sldId id="289" r:id="rId26"/>
    <p:sldId id="290" r:id="rId27"/>
    <p:sldId id="262" r:id="rId2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AB51C-D47D-4683-BF34-B5811E90280E}"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AFB20B1A-4762-47B7-B603-4A48A491FDF3}">
      <dgm:prSet custT="1"/>
      <dgm:spPr/>
      <dgm:t>
        <a:bodyPr/>
        <a:lstStyle/>
        <a:p>
          <a:r>
            <a:rPr lang="el-GR" sz="1600" b="1" dirty="0"/>
            <a:t>προγράμματα εκπαίδευσης, κατάρτισης και δια βίου μάθησης </a:t>
          </a:r>
          <a:endParaRPr lang="en-US" sz="1600" b="1" dirty="0"/>
        </a:p>
      </dgm:t>
    </dgm:pt>
    <dgm:pt modelId="{18442CBF-E386-441F-94D0-66FBC1690640}" type="parTrans" cxnId="{4AA26EB1-2B62-4049-ABC1-9B43EB95AAAE}">
      <dgm:prSet/>
      <dgm:spPr/>
      <dgm:t>
        <a:bodyPr/>
        <a:lstStyle/>
        <a:p>
          <a:endParaRPr lang="en-US"/>
        </a:p>
      </dgm:t>
    </dgm:pt>
    <dgm:pt modelId="{C90433E3-697D-42DE-BBD1-AD774C51B291}" type="sibTrans" cxnId="{4AA26EB1-2B62-4049-ABC1-9B43EB95AAAE}">
      <dgm:prSet phldrT="01" phldr="0"/>
      <dgm:spPr/>
      <dgm:t>
        <a:bodyPr/>
        <a:lstStyle/>
        <a:p>
          <a:r>
            <a:rPr lang="en-US"/>
            <a:t>01</a:t>
          </a:r>
          <a:endParaRPr lang="en-US" dirty="0"/>
        </a:p>
      </dgm:t>
    </dgm:pt>
    <dgm:pt modelId="{0B666480-59DC-4924-858C-65725B1A4BDE}">
      <dgm:prSet custT="1"/>
      <dgm:spPr/>
      <dgm:t>
        <a:bodyPr/>
        <a:lstStyle/>
        <a:p>
          <a:r>
            <a:rPr lang="el-GR" sz="1600" b="1" dirty="0"/>
            <a:t>η καταγραφή, η μελέτη, και η υλοποίηση προγραμμάτων έρευνας και ανάπτυξης σε θέματα αναπηρίας και </a:t>
          </a:r>
          <a:r>
            <a:rPr lang="el-GR" sz="1600" b="1" dirty="0" err="1"/>
            <a:t>χρονίων</a:t>
          </a:r>
          <a:r>
            <a:rPr lang="el-GR" sz="1600" b="1" dirty="0"/>
            <a:t> παθήσεων</a:t>
          </a:r>
          <a:endParaRPr lang="en-US" sz="1600" b="1" dirty="0"/>
        </a:p>
      </dgm:t>
    </dgm:pt>
    <dgm:pt modelId="{72C3568C-23F5-4762-928B-D4E46479F828}" type="parTrans" cxnId="{1D384410-A8B9-4B20-9D9D-3ED841191106}">
      <dgm:prSet/>
      <dgm:spPr/>
      <dgm:t>
        <a:bodyPr/>
        <a:lstStyle/>
        <a:p>
          <a:endParaRPr lang="en-US"/>
        </a:p>
      </dgm:t>
    </dgm:pt>
    <dgm:pt modelId="{EAEB0088-CC03-42DC-A9B5-5078DF86DE74}" type="sibTrans" cxnId="{1D384410-A8B9-4B20-9D9D-3ED841191106}">
      <dgm:prSet phldrT="02" phldr="0"/>
      <dgm:spPr/>
      <dgm:t>
        <a:bodyPr/>
        <a:lstStyle/>
        <a:p>
          <a:r>
            <a:rPr lang="en-US"/>
            <a:t>02</a:t>
          </a:r>
        </a:p>
      </dgm:t>
    </dgm:pt>
    <dgm:pt modelId="{E35A83D5-55EB-4F7A-B98B-979B68CCF1AB}">
      <dgm:prSet custT="1"/>
      <dgm:spPr/>
      <dgm:t>
        <a:bodyPr/>
        <a:lstStyle/>
        <a:p>
          <a:r>
            <a:rPr lang="el-GR" sz="1600" b="1" dirty="0"/>
            <a:t>ο διάλογος με τη διεθνή ερευνητική και ακαδημαϊκή κοινότητα για την ανάπτυξη νέων στρατηγικών, πολιτικών και πρακτικών για την αναπηρία</a:t>
          </a:r>
          <a:endParaRPr lang="en-US" sz="1600" b="1" dirty="0"/>
        </a:p>
      </dgm:t>
    </dgm:pt>
    <dgm:pt modelId="{50CED011-8ED9-42AA-92A4-717961AAAB2C}" type="parTrans" cxnId="{CC21C447-D859-4217-ACBF-493A5FF29303}">
      <dgm:prSet/>
      <dgm:spPr/>
      <dgm:t>
        <a:bodyPr/>
        <a:lstStyle/>
        <a:p>
          <a:endParaRPr lang="en-US"/>
        </a:p>
      </dgm:t>
    </dgm:pt>
    <dgm:pt modelId="{BF3113BB-E51C-4DD2-8333-86F113DE3EC5}" type="sibTrans" cxnId="{CC21C447-D859-4217-ACBF-493A5FF29303}">
      <dgm:prSet phldrT="03" phldr="0"/>
      <dgm:spPr/>
      <dgm:t>
        <a:bodyPr/>
        <a:lstStyle/>
        <a:p>
          <a:r>
            <a:rPr lang="en-US"/>
            <a:t>03</a:t>
          </a:r>
        </a:p>
      </dgm:t>
    </dgm:pt>
    <dgm:pt modelId="{55E65ACF-93DF-4A51-B988-DB3F12DF0083}" type="pres">
      <dgm:prSet presAssocID="{6EAAB51C-D47D-4683-BF34-B5811E90280E}" presName="Name0" presStyleCnt="0">
        <dgm:presLayoutVars>
          <dgm:animLvl val="lvl"/>
          <dgm:resizeHandles val="exact"/>
        </dgm:presLayoutVars>
      </dgm:prSet>
      <dgm:spPr/>
    </dgm:pt>
    <dgm:pt modelId="{65102F0B-9EB8-42D6-A248-848650F217CE}" type="pres">
      <dgm:prSet presAssocID="{AFB20B1A-4762-47B7-B603-4A48A491FDF3}" presName="compositeNode" presStyleCnt="0">
        <dgm:presLayoutVars>
          <dgm:bulletEnabled val="1"/>
        </dgm:presLayoutVars>
      </dgm:prSet>
      <dgm:spPr/>
    </dgm:pt>
    <dgm:pt modelId="{80864DBD-8180-4E71-AF06-5CE2C5C8879F}" type="pres">
      <dgm:prSet presAssocID="{AFB20B1A-4762-47B7-B603-4A48A491FDF3}" presName="bgRect" presStyleLbl="alignNode1" presStyleIdx="0" presStyleCnt="3" custScaleX="89219" custScaleY="120237"/>
      <dgm:spPr/>
    </dgm:pt>
    <dgm:pt modelId="{91D04DD8-DE6E-4CC1-9390-1DBCCA6152BA}" type="pres">
      <dgm:prSet presAssocID="{C90433E3-697D-42DE-BBD1-AD774C51B291}" presName="sibTransNodeRect" presStyleLbl="alignNode1" presStyleIdx="0" presStyleCnt="3">
        <dgm:presLayoutVars>
          <dgm:chMax val="0"/>
          <dgm:bulletEnabled val="1"/>
        </dgm:presLayoutVars>
      </dgm:prSet>
      <dgm:spPr/>
    </dgm:pt>
    <dgm:pt modelId="{17DDB9BA-5103-41A4-A983-C1A32DD1B444}" type="pres">
      <dgm:prSet presAssocID="{AFB20B1A-4762-47B7-B603-4A48A491FDF3}" presName="nodeRect" presStyleLbl="alignNode1" presStyleIdx="0" presStyleCnt="3">
        <dgm:presLayoutVars>
          <dgm:bulletEnabled val="1"/>
        </dgm:presLayoutVars>
      </dgm:prSet>
      <dgm:spPr/>
    </dgm:pt>
    <dgm:pt modelId="{B1EE9FE0-C9D6-41B0-979B-3E69B4E355B9}" type="pres">
      <dgm:prSet presAssocID="{C90433E3-697D-42DE-BBD1-AD774C51B291}" presName="sibTrans" presStyleCnt="0"/>
      <dgm:spPr/>
    </dgm:pt>
    <dgm:pt modelId="{D870BA8A-24DB-4878-81FA-3BCFE8C764F6}" type="pres">
      <dgm:prSet presAssocID="{0B666480-59DC-4924-858C-65725B1A4BDE}" presName="compositeNode" presStyleCnt="0">
        <dgm:presLayoutVars>
          <dgm:bulletEnabled val="1"/>
        </dgm:presLayoutVars>
      </dgm:prSet>
      <dgm:spPr/>
    </dgm:pt>
    <dgm:pt modelId="{FF2455B3-0FD8-412D-BF42-4C38C7B7E78F}" type="pres">
      <dgm:prSet presAssocID="{0B666480-59DC-4924-858C-65725B1A4BDE}" presName="bgRect" presStyleLbl="alignNode1" presStyleIdx="1" presStyleCnt="3" custScaleX="93794" custScaleY="120905"/>
      <dgm:spPr/>
    </dgm:pt>
    <dgm:pt modelId="{1D670476-3FB3-4EE4-AD02-D57A9960F14D}" type="pres">
      <dgm:prSet presAssocID="{EAEB0088-CC03-42DC-A9B5-5078DF86DE74}" presName="sibTransNodeRect" presStyleLbl="alignNode1" presStyleIdx="1" presStyleCnt="3">
        <dgm:presLayoutVars>
          <dgm:chMax val="0"/>
          <dgm:bulletEnabled val="1"/>
        </dgm:presLayoutVars>
      </dgm:prSet>
      <dgm:spPr/>
    </dgm:pt>
    <dgm:pt modelId="{2BCABD79-FCC8-4AD2-A0C9-3710A0BA62F8}" type="pres">
      <dgm:prSet presAssocID="{0B666480-59DC-4924-858C-65725B1A4BDE}" presName="nodeRect" presStyleLbl="alignNode1" presStyleIdx="1" presStyleCnt="3">
        <dgm:presLayoutVars>
          <dgm:bulletEnabled val="1"/>
        </dgm:presLayoutVars>
      </dgm:prSet>
      <dgm:spPr/>
    </dgm:pt>
    <dgm:pt modelId="{E024100B-D64E-4273-A99A-632A3264F78E}" type="pres">
      <dgm:prSet presAssocID="{EAEB0088-CC03-42DC-A9B5-5078DF86DE74}" presName="sibTrans" presStyleCnt="0"/>
      <dgm:spPr/>
    </dgm:pt>
    <dgm:pt modelId="{15CEF0E5-74F1-4FBB-8227-EC9028FBE539}" type="pres">
      <dgm:prSet presAssocID="{E35A83D5-55EB-4F7A-B98B-979B68CCF1AB}" presName="compositeNode" presStyleCnt="0">
        <dgm:presLayoutVars>
          <dgm:bulletEnabled val="1"/>
        </dgm:presLayoutVars>
      </dgm:prSet>
      <dgm:spPr/>
    </dgm:pt>
    <dgm:pt modelId="{8498F93F-F3D3-44B8-B2D3-E6F3EB4EECE3}" type="pres">
      <dgm:prSet presAssocID="{E35A83D5-55EB-4F7A-B98B-979B68CCF1AB}" presName="bgRect" presStyleLbl="alignNode1" presStyleIdx="2" presStyleCnt="3" custScaleX="93685" custScaleY="120905"/>
      <dgm:spPr/>
    </dgm:pt>
    <dgm:pt modelId="{1CAE4073-D273-4E1E-B69B-B35CD6AC998A}" type="pres">
      <dgm:prSet presAssocID="{BF3113BB-E51C-4DD2-8333-86F113DE3EC5}" presName="sibTransNodeRect" presStyleLbl="alignNode1" presStyleIdx="2" presStyleCnt="3">
        <dgm:presLayoutVars>
          <dgm:chMax val="0"/>
          <dgm:bulletEnabled val="1"/>
        </dgm:presLayoutVars>
      </dgm:prSet>
      <dgm:spPr/>
    </dgm:pt>
    <dgm:pt modelId="{4C326DFC-6501-4427-AEF1-056F563156A6}" type="pres">
      <dgm:prSet presAssocID="{E35A83D5-55EB-4F7A-B98B-979B68CCF1AB}" presName="nodeRect" presStyleLbl="alignNode1" presStyleIdx="2" presStyleCnt="3">
        <dgm:presLayoutVars>
          <dgm:bulletEnabled val="1"/>
        </dgm:presLayoutVars>
      </dgm:prSet>
      <dgm:spPr/>
    </dgm:pt>
  </dgm:ptLst>
  <dgm:cxnLst>
    <dgm:cxn modelId="{1D384410-A8B9-4B20-9D9D-3ED841191106}" srcId="{6EAAB51C-D47D-4683-BF34-B5811E90280E}" destId="{0B666480-59DC-4924-858C-65725B1A4BDE}" srcOrd="1" destOrd="0" parTransId="{72C3568C-23F5-4762-928B-D4E46479F828}" sibTransId="{EAEB0088-CC03-42DC-A9B5-5078DF86DE74}"/>
    <dgm:cxn modelId="{80A49B26-FEC2-4350-A51D-93ACD16FF131}" type="presOf" srcId="{AFB20B1A-4762-47B7-B603-4A48A491FDF3}" destId="{17DDB9BA-5103-41A4-A983-C1A32DD1B444}" srcOrd="1" destOrd="0" presId="urn:microsoft.com/office/officeart/2016/7/layout/LinearBlockProcessNumbered"/>
    <dgm:cxn modelId="{CC21C447-D859-4217-ACBF-493A5FF29303}" srcId="{6EAAB51C-D47D-4683-BF34-B5811E90280E}" destId="{E35A83D5-55EB-4F7A-B98B-979B68CCF1AB}" srcOrd="2" destOrd="0" parTransId="{50CED011-8ED9-42AA-92A4-717961AAAB2C}" sibTransId="{BF3113BB-E51C-4DD2-8333-86F113DE3EC5}"/>
    <dgm:cxn modelId="{3BAAB36B-1851-40E7-B546-D9C0167C1FFB}" type="presOf" srcId="{E35A83D5-55EB-4F7A-B98B-979B68CCF1AB}" destId="{4C326DFC-6501-4427-AEF1-056F563156A6}" srcOrd="1" destOrd="0" presId="urn:microsoft.com/office/officeart/2016/7/layout/LinearBlockProcessNumbered"/>
    <dgm:cxn modelId="{9DD2D66C-69F3-4A10-899A-A8B00D074FF2}" type="presOf" srcId="{0B666480-59DC-4924-858C-65725B1A4BDE}" destId="{2BCABD79-FCC8-4AD2-A0C9-3710A0BA62F8}" srcOrd="1" destOrd="0" presId="urn:microsoft.com/office/officeart/2016/7/layout/LinearBlockProcessNumbered"/>
    <dgm:cxn modelId="{E0408652-77FB-4C53-A15B-42AF434C3469}" type="presOf" srcId="{E35A83D5-55EB-4F7A-B98B-979B68CCF1AB}" destId="{8498F93F-F3D3-44B8-B2D3-E6F3EB4EECE3}" srcOrd="0" destOrd="0" presId="urn:microsoft.com/office/officeart/2016/7/layout/LinearBlockProcessNumbered"/>
    <dgm:cxn modelId="{CF2E3253-D59B-4962-88EA-8A2FE9FC60FC}" type="presOf" srcId="{6EAAB51C-D47D-4683-BF34-B5811E90280E}" destId="{55E65ACF-93DF-4A51-B988-DB3F12DF0083}" srcOrd="0" destOrd="0" presId="urn:microsoft.com/office/officeart/2016/7/layout/LinearBlockProcessNumbered"/>
    <dgm:cxn modelId="{6FA43080-8EBE-470F-8705-227034C9BEDC}" type="presOf" srcId="{0B666480-59DC-4924-858C-65725B1A4BDE}" destId="{FF2455B3-0FD8-412D-BF42-4C38C7B7E78F}" srcOrd="0" destOrd="0" presId="urn:microsoft.com/office/officeart/2016/7/layout/LinearBlockProcessNumbered"/>
    <dgm:cxn modelId="{235EE780-E10E-4703-B1DE-5C6785974853}" type="presOf" srcId="{BF3113BB-E51C-4DD2-8333-86F113DE3EC5}" destId="{1CAE4073-D273-4E1E-B69B-B35CD6AC998A}" srcOrd="0" destOrd="0" presId="urn:microsoft.com/office/officeart/2016/7/layout/LinearBlockProcessNumbered"/>
    <dgm:cxn modelId="{4AA26EB1-2B62-4049-ABC1-9B43EB95AAAE}" srcId="{6EAAB51C-D47D-4683-BF34-B5811E90280E}" destId="{AFB20B1A-4762-47B7-B603-4A48A491FDF3}" srcOrd="0" destOrd="0" parTransId="{18442CBF-E386-441F-94D0-66FBC1690640}" sibTransId="{C90433E3-697D-42DE-BBD1-AD774C51B291}"/>
    <dgm:cxn modelId="{3B0FE7C3-3E35-4280-AEC3-D6245D9AC66D}" type="presOf" srcId="{EAEB0088-CC03-42DC-A9B5-5078DF86DE74}" destId="{1D670476-3FB3-4EE4-AD02-D57A9960F14D}" srcOrd="0" destOrd="0" presId="urn:microsoft.com/office/officeart/2016/7/layout/LinearBlockProcessNumbered"/>
    <dgm:cxn modelId="{A399B3CA-AD6D-42C8-A5D1-CAAF6B65613B}" type="presOf" srcId="{C90433E3-697D-42DE-BBD1-AD774C51B291}" destId="{91D04DD8-DE6E-4CC1-9390-1DBCCA6152BA}" srcOrd="0" destOrd="0" presId="urn:microsoft.com/office/officeart/2016/7/layout/LinearBlockProcessNumbered"/>
    <dgm:cxn modelId="{13F9F2E3-48F6-4943-882C-41F0F9931C51}" type="presOf" srcId="{AFB20B1A-4762-47B7-B603-4A48A491FDF3}" destId="{80864DBD-8180-4E71-AF06-5CE2C5C8879F}" srcOrd="0" destOrd="0" presId="urn:microsoft.com/office/officeart/2016/7/layout/LinearBlockProcessNumbered"/>
    <dgm:cxn modelId="{47D40340-61D8-48CD-BF76-04C6BAB59B38}" type="presParOf" srcId="{55E65ACF-93DF-4A51-B988-DB3F12DF0083}" destId="{65102F0B-9EB8-42D6-A248-848650F217CE}" srcOrd="0" destOrd="0" presId="urn:microsoft.com/office/officeart/2016/7/layout/LinearBlockProcessNumbered"/>
    <dgm:cxn modelId="{643039E3-56E7-4386-8891-188FF993B8D3}" type="presParOf" srcId="{65102F0B-9EB8-42D6-A248-848650F217CE}" destId="{80864DBD-8180-4E71-AF06-5CE2C5C8879F}" srcOrd="0" destOrd="0" presId="urn:microsoft.com/office/officeart/2016/7/layout/LinearBlockProcessNumbered"/>
    <dgm:cxn modelId="{D104809D-625B-4FA9-820E-5BB0FB5E5632}" type="presParOf" srcId="{65102F0B-9EB8-42D6-A248-848650F217CE}" destId="{91D04DD8-DE6E-4CC1-9390-1DBCCA6152BA}" srcOrd="1" destOrd="0" presId="urn:microsoft.com/office/officeart/2016/7/layout/LinearBlockProcessNumbered"/>
    <dgm:cxn modelId="{295EABDA-2A24-44F9-AB33-8D6C13B23621}" type="presParOf" srcId="{65102F0B-9EB8-42D6-A248-848650F217CE}" destId="{17DDB9BA-5103-41A4-A983-C1A32DD1B444}" srcOrd="2" destOrd="0" presId="urn:microsoft.com/office/officeart/2016/7/layout/LinearBlockProcessNumbered"/>
    <dgm:cxn modelId="{BD67123A-8D3B-48F7-904C-E2033C0BA54E}" type="presParOf" srcId="{55E65ACF-93DF-4A51-B988-DB3F12DF0083}" destId="{B1EE9FE0-C9D6-41B0-979B-3E69B4E355B9}" srcOrd="1" destOrd="0" presId="urn:microsoft.com/office/officeart/2016/7/layout/LinearBlockProcessNumbered"/>
    <dgm:cxn modelId="{CD2508E5-0D2B-483E-8D49-6E342BD42795}" type="presParOf" srcId="{55E65ACF-93DF-4A51-B988-DB3F12DF0083}" destId="{D870BA8A-24DB-4878-81FA-3BCFE8C764F6}" srcOrd="2" destOrd="0" presId="urn:microsoft.com/office/officeart/2016/7/layout/LinearBlockProcessNumbered"/>
    <dgm:cxn modelId="{94AF3AB2-4E03-4A7B-AAF6-48CFBCE30036}" type="presParOf" srcId="{D870BA8A-24DB-4878-81FA-3BCFE8C764F6}" destId="{FF2455B3-0FD8-412D-BF42-4C38C7B7E78F}" srcOrd="0" destOrd="0" presId="urn:microsoft.com/office/officeart/2016/7/layout/LinearBlockProcessNumbered"/>
    <dgm:cxn modelId="{226715F9-C6A4-40E2-ACBC-98774F5A6BEA}" type="presParOf" srcId="{D870BA8A-24DB-4878-81FA-3BCFE8C764F6}" destId="{1D670476-3FB3-4EE4-AD02-D57A9960F14D}" srcOrd="1" destOrd="0" presId="urn:microsoft.com/office/officeart/2016/7/layout/LinearBlockProcessNumbered"/>
    <dgm:cxn modelId="{B1244D3D-C570-4BF2-871C-D7EC39CE88A7}" type="presParOf" srcId="{D870BA8A-24DB-4878-81FA-3BCFE8C764F6}" destId="{2BCABD79-FCC8-4AD2-A0C9-3710A0BA62F8}" srcOrd="2" destOrd="0" presId="urn:microsoft.com/office/officeart/2016/7/layout/LinearBlockProcessNumbered"/>
    <dgm:cxn modelId="{8C2632C0-D2FA-404F-856E-31DF59612387}" type="presParOf" srcId="{55E65ACF-93DF-4A51-B988-DB3F12DF0083}" destId="{E024100B-D64E-4273-A99A-632A3264F78E}" srcOrd="3" destOrd="0" presId="urn:microsoft.com/office/officeart/2016/7/layout/LinearBlockProcessNumbered"/>
    <dgm:cxn modelId="{2A4819A0-7073-4C7A-8995-C59264CABCF9}" type="presParOf" srcId="{55E65ACF-93DF-4A51-B988-DB3F12DF0083}" destId="{15CEF0E5-74F1-4FBB-8227-EC9028FBE539}" srcOrd="4" destOrd="0" presId="urn:microsoft.com/office/officeart/2016/7/layout/LinearBlockProcessNumbered"/>
    <dgm:cxn modelId="{48757A95-9519-462A-9A88-BEA6C415FE10}" type="presParOf" srcId="{15CEF0E5-74F1-4FBB-8227-EC9028FBE539}" destId="{8498F93F-F3D3-44B8-B2D3-E6F3EB4EECE3}" srcOrd="0" destOrd="0" presId="urn:microsoft.com/office/officeart/2016/7/layout/LinearBlockProcessNumbered"/>
    <dgm:cxn modelId="{AF2E637A-2892-4223-AB12-F22C09F594C8}" type="presParOf" srcId="{15CEF0E5-74F1-4FBB-8227-EC9028FBE539}" destId="{1CAE4073-D273-4E1E-B69B-B35CD6AC998A}" srcOrd="1" destOrd="0" presId="urn:microsoft.com/office/officeart/2016/7/layout/LinearBlockProcessNumbered"/>
    <dgm:cxn modelId="{5D968297-CF76-470B-B57B-96BE5E724198}" type="presParOf" srcId="{15CEF0E5-74F1-4FBB-8227-EC9028FBE539}" destId="{4C326DFC-6501-4427-AEF1-056F563156A6}"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64DBD-8180-4E71-AF06-5CE2C5C8879F}">
      <dsp:nvSpPr>
        <dsp:cNvPr id="0" name=""/>
        <dsp:cNvSpPr/>
      </dsp:nvSpPr>
      <dsp:spPr>
        <a:xfrm>
          <a:off x="126481" y="1591759"/>
          <a:ext cx="2083862" cy="337000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712" tIns="0" rIns="230712" bIns="330200" numCol="1" spcCol="1270" anchor="t" anchorCtr="0">
          <a:noAutofit/>
        </a:bodyPr>
        <a:lstStyle/>
        <a:p>
          <a:pPr marL="0" lvl="0" indent="0" algn="l" defTabSz="711200">
            <a:lnSpc>
              <a:spcPct val="90000"/>
            </a:lnSpc>
            <a:spcBef>
              <a:spcPct val="0"/>
            </a:spcBef>
            <a:spcAft>
              <a:spcPct val="35000"/>
            </a:spcAft>
            <a:buNone/>
          </a:pPr>
          <a:r>
            <a:rPr lang="el-GR" sz="1600" b="1" kern="1200" dirty="0"/>
            <a:t>προγράμματα εκπαίδευσης, κατάρτισης και δια βίου μάθησης </a:t>
          </a:r>
          <a:endParaRPr lang="en-US" sz="1600" b="1" kern="1200" dirty="0"/>
        </a:p>
      </dsp:txBody>
      <dsp:txXfrm>
        <a:off x="126481" y="2939762"/>
        <a:ext cx="2083862" cy="2022005"/>
      </dsp:txXfrm>
    </dsp:sp>
    <dsp:sp modelId="{91D04DD8-DE6E-4CC1-9390-1DBCCA6152BA}">
      <dsp:nvSpPr>
        <dsp:cNvPr id="0" name=""/>
        <dsp:cNvSpPr/>
      </dsp:nvSpPr>
      <dsp:spPr>
        <a:xfrm>
          <a:off x="576" y="1875360"/>
          <a:ext cx="2335671" cy="11211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712" tIns="165100" rIns="230712" bIns="165100" numCol="1" spcCol="1270" anchor="ctr" anchorCtr="0">
          <a:noAutofit/>
        </a:bodyPr>
        <a:lstStyle/>
        <a:p>
          <a:pPr marL="0" lvl="0" indent="0" algn="l" defTabSz="2533650">
            <a:lnSpc>
              <a:spcPct val="90000"/>
            </a:lnSpc>
            <a:spcBef>
              <a:spcPct val="0"/>
            </a:spcBef>
            <a:spcAft>
              <a:spcPct val="35000"/>
            </a:spcAft>
            <a:buNone/>
          </a:pPr>
          <a:r>
            <a:rPr lang="en-US" sz="5700" kern="1200"/>
            <a:t>01</a:t>
          </a:r>
          <a:endParaRPr lang="en-US" sz="5700" kern="1200" dirty="0"/>
        </a:p>
      </dsp:txBody>
      <dsp:txXfrm>
        <a:off x="576" y="1875360"/>
        <a:ext cx="2335671" cy="1121122"/>
      </dsp:txXfrm>
    </dsp:sp>
    <dsp:sp modelId="{FF2455B3-0FD8-412D-BF42-4C38C7B7E78F}">
      <dsp:nvSpPr>
        <dsp:cNvPr id="0" name=""/>
        <dsp:cNvSpPr/>
      </dsp:nvSpPr>
      <dsp:spPr>
        <a:xfrm>
          <a:off x="2595577" y="1591759"/>
          <a:ext cx="2190719" cy="338873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712" tIns="0" rIns="230712" bIns="330200" numCol="1" spcCol="1270" anchor="t" anchorCtr="0">
          <a:noAutofit/>
        </a:bodyPr>
        <a:lstStyle/>
        <a:p>
          <a:pPr marL="0" lvl="0" indent="0" algn="l" defTabSz="711200">
            <a:lnSpc>
              <a:spcPct val="90000"/>
            </a:lnSpc>
            <a:spcBef>
              <a:spcPct val="0"/>
            </a:spcBef>
            <a:spcAft>
              <a:spcPct val="35000"/>
            </a:spcAft>
            <a:buNone/>
          </a:pPr>
          <a:r>
            <a:rPr lang="el-GR" sz="1600" b="1" kern="1200" dirty="0"/>
            <a:t>η καταγραφή, η μελέτη, και η υλοποίηση προγραμμάτων έρευνας και ανάπτυξης σε θέματα αναπηρίας και </a:t>
          </a:r>
          <a:r>
            <a:rPr lang="el-GR" sz="1600" b="1" kern="1200" dirty="0" err="1"/>
            <a:t>χρονίων</a:t>
          </a:r>
          <a:r>
            <a:rPr lang="el-GR" sz="1600" b="1" kern="1200" dirty="0"/>
            <a:t> παθήσεων</a:t>
          </a:r>
          <a:endParaRPr lang="en-US" sz="1600" b="1" kern="1200" dirty="0"/>
        </a:p>
      </dsp:txBody>
      <dsp:txXfrm>
        <a:off x="2595577" y="2947251"/>
        <a:ext cx="2190719" cy="2033239"/>
      </dsp:txXfrm>
    </dsp:sp>
    <dsp:sp modelId="{1D670476-3FB3-4EE4-AD02-D57A9960F14D}">
      <dsp:nvSpPr>
        <dsp:cNvPr id="0" name=""/>
        <dsp:cNvSpPr/>
      </dsp:nvSpPr>
      <dsp:spPr>
        <a:xfrm>
          <a:off x="2523101" y="1884722"/>
          <a:ext cx="2335671" cy="11211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712" tIns="165100" rIns="230712" bIns="165100" numCol="1" spcCol="1270" anchor="ctr" anchorCtr="0">
          <a:noAutofit/>
        </a:bodyPr>
        <a:lstStyle/>
        <a:p>
          <a:pPr marL="0" lvl="0" indent="0" algn="l" defTabSz="2533650">
            <a:lnSpc>
              <a:spcPct val="90000"/>
            </a:lnSpc>
            <a:spcBef>
              <a:spcPct val="0"/>
            </a:spcBef>
            <a:spcAft>
              <a:spcPct val="35000"/>
            </a:spcAft>
            <a:buNone/>
          </a:pPr>
          <a:r>
            <a:rPr lang="en-US" sz="5700" kern="1200"/>
            <a:t>02</a:t>
          </a:r>
        </a:p>
      </dsp:txBody>
      <dsp:txXfrm>
        <a:off x="2523101" y="1884722"/>
        <a:ext cx="2335671" cy="1121122"/>
      </dsp:txXfrm>
    </dsp:sp>
    <dsp:sp modelId="{8498F93F-F3D3-44B8-B2D3-E6F3EB4EECE3}">
      <dsp:nvSpPr>
        <dsp:cNvPr id="0" name=""/>
        <dsp:cNvSpPr/>
      </dsp:nvSpPr>
      <dsp:spPr>
        <a:xfrm>
          <a:off x="5119375" y="1591759"/>
          <a:ext cx="2188173" cy="338873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712" tIns="0" rIns="230712" bIns="330200" numCol="1" spcCol="1270" anchor="t" anchorCtr="0">
          <a:noAutofit/>
        </a:bodyPr>
        <a:lstStyle/>
        <a:p>
          <a:pPr marL="0" lvl="0" indent="0" algn="l" defTabSz="711200">
            <a:lnSpc>
              <a:spcPct val="90000"/>
            </a:lnSpc>
            <a:spcBef>
              <a:spcPct val="0"/>
            </a:spcBef>
            <a:spcAft>
              <a:spcPct val="35000"/>
            </a:spcAft>
            <a:buNone/>
          </a:pPr>
          <a:r>
            <a:rPr lang="el-GR" sz="1600" b="1" kern="1200" dirty="0"/>
            <a:t>ο διάλογος με τη διεθνή ερευνητική και ακαδημαϊκή κοινότητα για την ανάπτυξη νέων στρατηγικών, πολιτικών και πρακτικών για την αναπηρία</a:t>
          </a:r>
          <a:endParaRPr lang="en-US" sz="1600" b="1" kern="1200" dirty="0"/>
        </a:p>
      </dsp:txBody>
      <dsp:txXfrm>
        <a:off x="5119375" y="2947251"/>
        <a:ext cx="2188173" cy="2033239"/>
      </dsp:txXfrm>
    </dsp:sp>
    <dsp:sp modelId="{1CAE4073-D273-4E1E-B69B-B35CD6AC998A}">
      <dsp:nvSpPr>
        <dsp:cNvPr id="0" name=""/>
        <dsp:cNvSpPr/>
      </dsp:nvSpPr>
      <dsp:spPr>
        <a:xfrm>
          <a:off x="5045626" y="1884722"/>
          <a:ext cx="2335671" cy="11211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0712" tIns="165100" rIns="230712" bIns="165100" numCol="1" spcCol="1270" anchor="ctr" anchorCtr="0">
          <a:noAutofit/>
        </a:bodyPr>
        <a:lstStyle/>
        <a:p>
          <a:pPr marL="0" lvl="0" indent="0" algn="l" defTabSz="2533650">
            <a:lnSpc>
              <a:spcPct val="90000"/>
            </a:lnSpc>
            <a:spcBef>
              <a:spcPct val="0"/>
            </a:spcBef>
            <a:spcAft>
              <a:spcPct val="35000"/>
            </a:spcAft>
            <a:buNone/>
          </a:pPr>
          <a:r>
            <a:rPr lang="en-US" sz="5700" kern="1200"/>
            <a:t>03</a:t>
          </a:r>
        </a:p>
      </dsp:txBody>
      <dsp:txXfrm>
        <a:off x="5045626" y="1884722"/>
        <a:ext cx="2335671" cy="1121122"/>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55090-E066-46E0-91E3-CB8165571819}" type="datetimeFigureOut">
              <a:rPr lang="el-GR" smtClean="0"/>
              <a:t>6/10/2025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6B023-4DF3-45D8-852B-8780C4493C3A}" type="slidenum">
              <a:rPr lang="el-GR" smtClean="0"/>
              <a:t>‹#›</a:t>
            </a:fld>
            <a:endParaRPr lang="el-GR"/>
          </a:p>
        </p:txBody>
      </p:sp>
    </p:spTree>
    <p:extLst>
      <p:ext uri="{BB962C8B-B14F-4D97-AF65-F5344CB8AC3E}">
        <p14:creationId xmlns:p14="http://schemas.microsoft.com/office/powerpoint/2010/main" val="1613956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92784-97C2-43AE-86F1-49E0152F16FB}"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669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10/6/2025</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3486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313271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71854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188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530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93189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382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1466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03452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68926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57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10/6/2025</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501783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51660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01898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167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04233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345959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12265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39065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69204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0881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10/6/2025</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970953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10/6/2025</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431368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1" r:id="rId6"/>
    <p:sldLayoutId id="2147483756"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10/6/2025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03216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37">
            <a:extLst>
              <a:ext uri="{FF2B5EF4-FFF2-40B4-BE49-F238E27FC236}">
                <a16:creationId xmlns:a16="http://schemas.microsoft.com/office/drawing/2014/main" id="{B5B09F67-0226-4836-9B22-AFF94EF63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39">
            <a:extLst>
              <a:ext uri="{FF2B5EF4-FFF2-40B4-BE49-F238E27FC236}">
                <a16:creationId xmlns:a16="http://schemas.microsoft.com/office/drawing/2014/main" id="{EF6D18FB-3D39-4747-9ED8-42C5DFAB8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 y="1"/>
            <a:ext cx="5199156" cy="6857999"/>
          </a:xfrm>
          <a:custGeom>
            <a:avLst/>
            <a:gdLst>
              <a:gd name="connsiteX0" fmla="*/ 0 w 5199156"/>
              <a:gd name="connsiteY0" fmla="*/ 0 h 6857999"/>
              <a:gd name="connsiteX1" fmla="*/ 5199156 w 5199156"/>
              <a:gd name="connsiteY1" fmla="*/ 0 h 6857999"/>
              <a:gd name="connsiteX2" fmla="*/ 5199156 w 5199156"/>
              <a:gd name="connsiteY2" fmla="*/ 4404241 h 6857999"/>
              <a:gd name="connsiteX3" fmla="*/ 2996280 w 5199156"/>
              <a:gd name="connsiteY3" fmla="*/ 6845331 h 6857999"/>
              <a:gd name="connsiteX4" fmla="*/ 2762435 w 5199156"/>
              <a:gd name="connsiteY4" fmla="*/ 6857139 h 6857999"/>
              <a:gd name="connsiteX5" fmla="*/ 2762435 w 5199156"/>
              <a:gd name="connsiteY5" fmla="*/ 6857999 h 6857999"/>
              <a:gd name="connsiteX6" fmla="*/ 2745398 w 5199156"/>
              <a:gd name="connsiteY6" fmla="*/ 6857999 h 6857999"/>
              <a:gd name="connsiteX7" fmla="*/ 0 w 519915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156" h="6857999">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EDCDD4D4-ADBD-45B9-944B-E77CC2584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34" y="-39394"/>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8EAFCFBD-BC7A-4A57-BAE4-6292DD8256C4}"/>
              </a:ext>
            </a:extLst>
          </p:cNvPr>
          <p:cNvSpPr>
            <a:spLocks noGrp="1"/>
          </p:cNvSpPr>
          <p:nvPr>
            <p:ph type="ctrTitle"/>
          </p:nvPr>
        </p:nvSpPr>
        <p:spPr>
          <a:xfrm>
            <a:off x="572500" y="1327292"/>
            <a:ext cx="3744680" cy="3905719"/>
          </a:xfrm>
        </p:spPr>
        <p:txBody>
          <a:bodyPr>
            <a:noAutofit/>
          </a:bodyPr>
          <a:lstStyle/>
          <a:p>
            <a:pPr>
              <a:lnSpc>
                <a:spcPct val="90000"/>
              </a:lnSpc>
            </a:pPr>
            <a:br>
              <a:rPr lang="el-GR" sz="3600" dirty="0">
                <a:solidFill>
                  <a:srgbClr val="FFFFFF"/>
                </a:solidFill>
                <a:latin typeface="+mn-lt"/>
              </a:rPr>
            </a:br>
            <a:r>
              <a:rPr lang="el-GR" sz="3400" b="1" dirty="0">
                <a:solidFill>
                  <a:srgbClr val="FFFFFF"/>
                </a:solidFill>
                <a:latin typeface="Arial" panose="020B0604020202020204" pitchFamily="34" charset="0"/>
                <a:cs typeface="Arial" panose="020B0604020202020204" pitchFamily="34" charset="0"/>
              </a:rPr>
              <a:t>Ινστιτούτο Εθνικής Συνομοσπονδίας Ατόμων με Αναπηρία, </a:t>
            </a:r>
            <a:r>
              <a:rPr lang="el-GR" sz="3400" b="1" dirty="0" err="1">
                <a:solidFill>
                  <a:srgbClr val="FFFFFF"/>
                </a:solidFill>
                <a:latin typeface="Arial" panose="020B0604020202020204" pitchFamily="34" charset="0"/>
                <a:cs typeface="Arial" panose="020B0604020202020204" pitchFamily="34" charset="0"/>
              </a:rPr>
              <a:t>ΙΝ-ΕΣΑμεΑ</a:t>
            </a:r>
            <a:br>
              <a:rPr lang="el-GR" sz="4200" dirty="0">
                <a:solidFill>
                  <a:srgbClr val="FFFFFF"/>
                </a:solidFill>
                <a:latin typeface="+mn-lt"/>
              </a:rPr>
            </a:br>
            <a:endParaRPr lang="el-GR" sz="4200" dirty="0">
              <a:solidFill>
                <a:srgbClr val="FFFFFF"/>
              </a:solidFill>
              <a:latin typeface="+mn-lt"/>
            </a:endParaRPr>
          </a:p>
        </p:txBody>
      </p:sp>
      <p:sp>
        <p:nvSpPr>
          <p:cNvPr id="4" name="TextBox 3">
            <a:extLst>
              <a:ext uri="{FF2B5EF4-FFF2-40B4-BE49-F238E27FC236}">
                <a16:creationId xmlns:a16="http://schemas.microsoft.com/office/drawing/2014/main" id="{843A2AC6-A6AE-E9AD-750B-567CAE5380C9}"/>
              </a:ext>
            </a:extLst>
          </p:cNvPr>
          <p:cNvSpPr txBox="1"/>
          <p:nvPr/>
        </p:nvSpPr>
        <p:spPr>
          <a:xfrm>
            <a:off x="5736669" y="4279302"/>
            <a:ext cx="6201719" cy="430887"/>
          </a:xfrm>
          <a:prstGeom prst="rect">
            <a:avLst/>
          </a:prstGeom>
          <a:noFill/>
        </p:spPr>
        <p:txBody>
          <a:bodyPr wrap="square">
            <a:spAutoFit/>
          </a:bodyPr>
          <a:lstStyle/>
          <a:p>
            <a:r>
              <a:rPr lang="el-GR" sz="2200" dirty="0">
                <a:latin typeface="Arial" panose="020B0604020202020204" pitchFamily="34" charset="0"/>
                <a:cs typeface="Arial" panose="020B0604020202020204" pitchFamily="34" charset="0"/>
              </a:rPr>
              <a:t>Εβελίνα Καλλιμάνη, Αν. Διευθύντρια </a:t>
            </a:r>
            <a:r>
              <a:rPr lang="el-GR" sz="2200" dirty="0" err="1">
                <a:latin typeface="Arial" panose="020B0604020202020204" pitchFamily="34" charset="0"/>
                <a:cs typeface="Arial" panose="020B0604020202020204" pitchFamily="34" charset="0"/>
              </a:rPr>
              <a:t>ΙΝ-ΕΣΑμεΑ</a:t>
            </a:r>
            <a:endParaRPr lang="el-GR" sz="2200" dirty="0">
              <a:latin typeface="Arial" panose="020B0604020202020204" pitchFamily="34" charset="0"/>
              <a:cs typeface="Arial" panose="020B0604020202020204" pitchFamily="34" charset="0"/>
            </a:endParaRPr>
          </a:p>
        </p:txBody>
      </p:sp>
      <p:pic>
        <p:nvPicPr>
          <p:cNvPr id="7" name="Εικόνα 6" descr="Εικόνα που περιέχει γραφικά, κείμενο, clipart, γραφιστική&#10;&#10;Περιγραφή που δημιουργήθηκε αυτόματα">
            <a:extLst>
              <a:ext uri="{FF2B5EF4-FFF2-40B4-BE49-F238E27FC236}">
                <a16:creationId xmlns:a16="http://schemas.microsoft.com/office/drawing/2014/main" id="{DD9F8050-D4C8-DD12-6F72-5ABFD07F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366" y="78185"/>
            <a:ext cx="1789540" cy="2203966"/>
          </a:xfrm>
          <a:prstGeom prst="rect">
            <a:avLst/>
          </a:prstGeom>
        </p:spPr>
      </p:pic>
    </p:spTree>
    <p:extLst>
      <p:ext uri="{BB962C8B-B14F-4D97-AF65-F5344CB8AC3E}">
        <p14:creationId xmlns:p14="http://schemas.microsoft.com/office/powerpoint/2010/main" val="653082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1D9EFCB-4288-6E1D-F367-4C4AEFD8B112}"/>
              </a:ext>
            </a:extLst>
          </p:cNvPr>
          <p:cNvSpPr>
            <a:spLocks noGrp="1"/>
          </p:cNvSpPr>
          <p:nvPr>
            <p:ph idx="1"/>
          </p:nvPr>
        </p:nvSpPr>
        <p:spPr/>
        <p:txBody>
          <a:bodyPr/>
          <a:lstStyle/>
          <a:p>
            <a:endParaRPr lang="el-GR" dirty="0"/>
          </a:p>
        </p:txBody>
      </p:sp>
      <p:pic>
        <p:nvPicPr>
          <p:cNvPr id="5" name="Θέση περιεχομένου 4">
            <a:extLst>
              <a:ext uri="{FF2B5EF4-FFF2-40B4-BE49-F238E27FC236}">
                <a16:creationId xmlns:a16="http://schemas.microsoft.com/office/drawing/2014/main" id="{05FF6DCF-E61E-FFE3-2BA3-3FF1001982E7}"/>
              </a:ext>
            </a:extLst>
          </p:cNvPr>
          <p:cNvPicPr>
            <a:picLocks noChangeAspect="1"/>
          </p:cNvPicPr>
          <p:nvPr/>
        </p:nvPicPr>
        <p:blipFill>
          <a:blip r:embed="rId2"/>
          <a:srcRect/>
          <a:stretch/>
        </p:blipFill>
        <p:spPr>
          <a:xfrm>
            <a:off x="3621087" y="762000"/>
            <a:ext cx="8037250" cy="5324474"/>
          </a:xfrm>
          <a:prstGeom prst="rect">
            <a:avLst/>
          </a:prstGeom>
        </p:spPr>
      </p:pic>
      <p:sp>
        <p:nvSpPr>
          <p:cNvPr id="9" name="Τίτλος 1">
            <a:extLst>
              <a:ext uri="{FF2B5EF4-FFF2-40B4-BE49-F238E27FC236}">
                <a16:creationId xmlns:a16="http://schemas.microsoft.com/office/drawing/2014/main" id="{2D960B87-2826-8E6B-A80D-54C60E09FB9C}"/>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sp>
        <p:nvSpPr>
          <p:cNvPr id="10" name="Τίτλος 1">
            <a:extLst>
              <a:ext uri="{FF2B5EF4-FFF2-40B4-BE49-F238E27FC236}">
                <a16:creationId xmlns:a16="http://schemas.microsoft.com/office/drawing/2014/main" id="{446439CC-F4BE-BDA7-D4E5-27B396BFECCE}"/>
              </a:ext>
            </a:extLst>
          </p:cNvPr>
          <p:cNvSpPr txBox="1">
            <a:spLocks/>
          </p:cNvSpPr>
          <p:nvPr/>
        </p:nvSpPr>
        <p:spPr>
          <a:xfrm>
            <a:off x="252413" y="4472412"/>
            <a:ext cx="1368157" cy="1686961"/>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Θεωρία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σε ζητήματα Αναπηρίας</a:t>
            </a:r>
          </a:p>
        </p:txBody>
      </p:sp>
      <p:cxnSp>
        <p:nvCxnSpPr>
          <p:cNvPr id="11" name="Ευθεία γραμμή σύνδεσης 10">
            <a:extLst>
              <a:ext uri="{FF2B5EF4-FFF2-40B4-BE49-F238E27FC236}">
                <a16:creationId xmlns:a16="http://schemas.microsoft.com/office/drawing/2014/main" id="{AC13891A-7912-C93A-FF1E-A52DB420EE5D}"/>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3" name="Τίτλος 1">
            <a:extLst>
              <a:ext uri="{FF2B5EF4-FFF2-40B4-BE49-F238E27FC236}">
                <a16:creationId xmlns:a16="http://schemas.microsoft.com/office/drawing/2014/main" id="{06AF3C96-22F2-9BEB-E7D3-A379FB960E26}"/>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2 -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7DC3093F-012E-9ECC-C985-8431BBE41B01}"/>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94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B6B464D-4E09-D3D6-24BA-62DEDEEFA864}"/>
              </a:ext>
            </a:extLst>
          </p:cNvPr>
          <p:cNvSpPr>
            <a:spLocks noGrp="1"/>
          </p:cNvSpPr>
          <p:nvPr>
            <p:ph idx="1"/>
          </p:nvPr>
        </p:nvSpPr>
        <p:spPr/>
        <p:txBody>
          <a:bodyPr/>
          <a:lstStyle/>
          <a:p>
            <a:endParaRPr lang="el-GR" dirty="0"/>
          </a:p>
        </p:txBody>
      </p:sp>
      <p:pic>
        <p:nvPicPr>
          <p:cNvPr id="4" name="Θέση περιεχομένου 4">
            <a:extLst>
              <a:ext uri="{FF2B5EF4-FFF2-40B4-BE49-F238E27FC236}">
                <a16:creationId xmlns:a16="http://schemas.microsoft.com/office/drawing/2014/main" id="{DDF70E0D-2AC6-81EB-1DDA-7A462AC2681B}"/>
              </a:ext>
            </a:extLst>
          </p:cNvPr>
          <p:cNvPicPr>
            <a:picLocks noChangeAspect="1"/>
          </p:cNvPicPr>
          <p:nvPr/>
        </p:nvPicPr>
        <p:blipFill>
          <a:blip r:embed="rId3"/>
          <a:srcRect/>
          <a:stretch/>
        </p:blipFill>
        <p:spPr>
          <a:xfrm>
            <a:off x="3621087" y="762000"/>
            <a:ext cx="8037250" cy="5324474"/>
          </a:xfrm>
          <a:prstGeom prst="rect">
            <a:avLst/>
          </a:prstGeom>
        </p:spPr>
      </p:pic>
      <p:sp>
        <p:nvSpPr>
          <p:cNvPr id="8" name="Τίτλος 1">
            <a:extLst>
              <a:ext uri="{FF2B5EF4-FFF2-40B4-BE49-F238E27FC236}">
                <a16:creationId xmlns:a16="http://schemas.microsoft.com/office/drawing/2014/main" id="{21426C81-51EE-A074-7877-0D90002D6B3F}"/>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sp>
        <p:nvSpPr>
          <p:cNvPr id="9" name="Τίτλος 1">
            <a:extLst>
              <a:ext uri="{FF2B5EF4-FFF2-40B4-BE49-F238E27FC236}">
                <a16:creationId xmlns:a16="http://schemas.microsoft.com/office/drawing/2014/main" id="{5F59A372-EF60-1D38-3FD7-FA8D12C77A00}"/>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Κινητική Αναπηρία</a:t>
            </a:r>
          </a:p>
        </p:txBody>
      </p:sp>
      <p:cxnSp>
        <p:nvCxnSpPr>
          <p:cNvPr id="10" name="Ευθεία γραμμή σύνδεσης 9">
            <a:extLst>
              <a:ext uri="{FF2B5EF4-FFF2-40B4-BE49-F238E27FC236}">
                <a16:creationId xmlns:a16="http://schemas.microsoft.com/office/drawing/2014/main" id="{39714CF0-0976-1F0E-D3D9-019586BB5741}"/>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Τίτλος 1">
            <a:extLst>
              <a:ext uri="{FF2B5EF4-FFF2-40B4-BE49-F238E27FC236}">
                <a16:creationId xmlns:a16="http://schemas.microsoft.com/office/drawing/2014/main" id="{3E3E153D-D039-8EFA-012A-5E9DCEDB7C24}"/>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3 -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5BAA41AB-9AF7-D061-53E9-45A1E5ABE862}"/>
              </a:ext>
            </a:extLst>
          </p:cNvPr>
          <p:cNvPicPr>
            <a:picLocks noChangeAspect="1"/>
          </p:cNvPicPr>
          <p:nvPr/>
        </p:nvPicPr>
        <p:blipFill>
          <a:blip r:embed="rId4"/>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828346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F116F1D-9B48-0A5B-4763-2C3630D7D259}"/>
              </a:ext>
            </a:extLst>
          </p:cNvPr>
          <p:cNvSpPr>
            <a:spLocks noGrp="1"/>
          </p:cNvSpPr>
          <p:nvPr>
            <p:ph idx="1"/>
          </p:nvPr>
        </p:nvSpPr>
        <p:spPr/>
        <p:txBody>
          <a:bodyPr/>
          <a:lstStyle/>
          <a:p>
            <a:endParaRPr lang="el-GR" dirty="0"/>
          </a:p>
        </p:txBody>
      </p:sp>
      <p:pic>
        <p:nvPicPr>
          <p:cNvPr id="4" name="Θέση περιεχομένου 4">
            <a:extLst>
              <a:ext uri="{FF2B5EF4-FFF2-40B4-BE49-F238E27FC236}">
                <a16:creationId xmlns:a16="http://schemas.microsoft.com/office/drawing/2014/main" id="{19361B23-DD09-A72F-A03B-51A712D49E32}"/>
              </a:ext>
            </a:extLst>
          </p:cNvPr>
          <p:cNvPicPr>
            <a:picLocks noChangeAspect="1"/>
          </p:cNvPicPr>
          <p:nvPr/>
        </p:nvPicPr>
        <p:blipFill>
          <a:blip r:embed="rId2"/>
          <a:srcRect/>
          <a:stretch/>
        </p:blipFill>
        <p:spPr>
          <a:xfrm>
            <a:off x="3621087" y="762000"/>
            <a:ext cx="8037250" cy="5324474"/>
          </a:xfrm>
          <a:prstGeom prst="rect">
            <a:avLst/>
          </a:prstGeom>
        </p:spPr>
      </p:pic>
      <p:sp>
        <p:nvSpPr>
          <p:cNvPr id="8" name="Τίτλος 1">
            <a:extLst>
              <a:ext uri="{FF2B5EF4-FFF2-40B4-BE49-F238E27FC236}">
                <a16:creationId xmlns:a16="http://schemas.microsoft.com/office/drawing/2014/main" id="{A828D858-C584-D18C-F386-2EA33057BB46}"/>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sp>
        <p:nvSpPr>
          <p:cNvPr id="9" name="Τίτλος 1">
            <a:extLst>
              <a:ext uri="{FF2B5EF4-FFF2-40B4-BE49-F238E27FC236}">
                <a16:creationId xmlns:a16="http://schemas.microsoft.com/office/drawing/2014/main" id="{EBDF0379-F1E9-B7E9-F33C-D37C86778FFB}"/>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Κινητική Αναπηρία</a:t>
            </a:r>
          </a:p>
        </p:txBody>
      </p:sp>
      <p:cxnSp>
        <p:nvCxnSpPr>
          <p:cNvPr id="10" name="Ευθεία γραμμή σύνδεσης 9">
            <a:extLst>
              <a:ext uri="{FF2B5EF4-FFF2-40B4-BE49-F238E27FC236}">
                <a16:creationId xmlns:a16="http://schemas.microsoft.com/office/drawing/2014/main" id="{7F20BC13-D3FA-30BF-2258-84B4A8BBAB34}"/>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1" name="Τίτλος 1">
            <a:extLst>
              <a:ext uri="{FF2B5EF4-FFF2-40B4-BE49-F238E27FC236}">
                <a16:creationId xmlns:a16="http://schemas.microsoft.com/office/drawing/2014/main" id="{E655CA43-03DD-4A16-F274-71FB96CF3EA6}"/>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4 -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97EB4DD7-513D-38BF-6FDC-110CECFC6F40}"/>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287311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Εικόνα που περιέχει ρουχισμός, παπούτσια, άτομο, άνδρας&#10;&#10;Το περιεχόμενο που δημιουργείται από AI ενδέχεται να είναι εσφαλμένο.">
            <a:extLst>
              <a:ext uri="{FF2B5EF4-FFF2-40B4-BE49-F238E27FC236}">
                <a16:creationId xmlns:a16="http://schemas.microsoft.com/office/drawing/2014/main" id="{17A70320-317E-7433-51BB-87572F559304}"/>
              </a:ext>
            </a:extLst>
          </p:cNvPr>
          <p:cNvPicPr>
            <a:picLocks noGrp="1" noChangeAspect="1"/>
          </p:cNvPicPr>
          <p:nvPr>
            <p:ph idx="1"/>
          </p:nvPr>
        </p:nvPicPr>
        <p:blipFill>
          <a:blip r:embed="rId2"/>
          <a:stretch>
            <a:fillRect/>
          </a:stretch>
        </p:blipFill>
        <p:spPr>
          <a:xfrm>
            <a:off x="3629298" y="762001"/>
            <a:ext cx="3850678" cy="5324474"/>
          </a:xfrm>
        </p:spPr>
      </p:pic>
      <p:sp>
        <p:nvSpPr>
          <p:cNvPr id="4" name="Τίτλος 1">
            <a:extLst>
              <a:ext uri="{FF2B5EF4-FFF2-40B4-BE49-F238E27FC236}">
                <a16:creationId xmlns:a16="http://schemas.microsoft.com/office/drawing/2014/main" id="{88EBE4F9-1E45-F1C8-D7BD-2AB76AF57E12}"/>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pic>
        <p:nvPicPr>
          <p:cNvPr id="5" name="Θέση περιεχομένου 4">
            <a:extLst>
              <a:ext uri="{FF2B5EF4-FFF2-40B4-BE49-F238E27FC236}">
                <a16:creationId xmlns:a16="http://schemas.microsoft.com/office/drawing/2014/main" id="{41F10AD8-27FE-0C4D-A286-1AFD336F9575}"/>
              </a:ext>
            </a:extLst>
          </p:cNvPr>
          <p:cNvPicPr>
            <a:picLocks noChangeAspect="1"/>
          </p:cNvPicPr>
          <p:nvPr/>
        </p:nvPicPr>
        <p:blipFill>
          <a:blip r:embed="rId3"/>
          <a:srcRect/>
          <a:stretch/>
        </p:blipFill>
        <p:spPr>
          <a:xfrm>
            <a:off x="7871872" y="762000"/>
            <a:ext cx="3765752" cy="5324474"/>
          </a:xfrm>
          <a:prstGeom prst="rect">
            <a:avLst/>
          </a:prstGeom>
        </p:spPr>
      </p:pic>
      <p:sp>
        <p:nvSpPr>
          <p:cNvPr id="8" name="Τίτλος 1">
            <a:extLst>
              <a:ext uri="{FF2B5EF4-FFF2-40B4-BE49-F238E27FC236}">
                <a16:creationId xmlns:a16="http://schemas.microsoft.com/office/drawing/2014/main" id="{B0C2E0A8-19B3-8685-637E-DDB4F3DDE22A}"/>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Οπτική Αναπηρία</a:t>
            </a:r>
          </a:p>
        </p:txBody>
      </p:sp>
      <p:cxnSp>
        <p:nvCxnSpPr>
          <p:cNvPr id="9" name="Ευθεία γραμμή σύνδεσης 8">
            <a:extLst>
              <a:ext uri="{FF2B5EF4-FFF2-40B4-BE49-F238E27FC236}">
                <a16:creationId xmlns:a16="http://schemas.microsoft.com/office/drawing/2014/main" id="{836482A6-C622-017B-8294-395B782AA73A}"/>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0" name="Τίτλος 1">
            <a:extLst>
              <a:ext uri="{FF2B5EF4-FFF2-40B4-BE49-F238E27FC236}">
                <a16:creationId xmlns:a16="http://schemas.microsoft.com/office/drawing/2014/main" id="{BDC82E9D-9930-F1EE-1436-026F6E2FE38D}"/>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5 -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287A3F9E-9D63-5136-4346-CD73F018E367}"/>
              </a:ext>
            </a:extLst>
          </p:cNvPr>
          <p:cNvPicPr>
            <a:picLocks noChangeAspect="1"/>
          </p:cNvPicPr>
          <p:nvPr/>
        </p:nvPicPr>
        <p:blipFill>
          <a:blip r:embed="rId4"/>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395170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D1188D6-7A13-CEAF-42A0-644197FE48B7}"/>
              </a:ext>
            </a:extLst>
          </p:cNvPr>
          <p:cNvSpPr>
            <a:spLocks noGrp="1"/>
          </p:cNvSpPr>
          <p:nvPr>
            <p:ph idx="1"/>
          </p:nvPr>
        </p:nvSpPr>
        <p:spPr/>
        <p:txBody>
          <a:bodyPr/>
          <a:lstStyle/>
          <a:p>
            <a:endParaRPr lang="el-GR" dirty="0"/>
          </a:p>
        </p:txBody>
      </p:sp>
      <p:pic>
        <p:nvPicPr>
          <p:cNvPr id="4" name="Θέση περιεχομένου 4">
            <a:extLst>
              <a:ext uri="{FF2B5EF4-FFF2-40B4-BE49-F238E27FC236}">
                <a16:creationId xmlns:a16="http://schemas.microsoft.com/office/drawing/2014/main" id="{43D06FD3-5516-784D-8C01-03BE0F45D9BC}"/>
              </a:ext>
            </a:extLst>
          </p:cNvPr>
          <p:cNvPicPr>
            <a:picLocks noChangeAspect="1"/>
          </p:cNvPicPr>
          <p:nvPr/>
        </p:nvPicPr>
        <p:blipFill>
          <a:blip r:embed="rId2"/>
          <a:srcRect/>
          <a:stretch/>
        </p:blipFill>
        <p:spPr>
          <a:xfrm>
            <a:off x="3621087" y="762000"/>
            <a:ext cx="8037249" cy="5324474"/>
          </a:xfrm>
          <a:prstGeom prst="rect">
            <a:avLst/>
          </a:prstGeom>
        </p:spPr>
      </p:pic>
      <p:sp>
        <p:nvSpPr>
          <p:cNvPr id="5" name="Τίτλος 1">
            <a:extLst>
              <a:ext uri="{FF2B5EF4-FFF2-40B4-BE49-F238E27FC236}">
                <a16:creationId xmlns:a16="http://schemas.microsoft.com/office/drawing/2014/main" id="{48C5ED07-7DC8-9346-DE30-9E9ACEB85C4B}"/>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sp>
        <p:nvSpPr>
          <p:cNvPr id="6" name="Τίτλος 1">
            <a:extLst>
              <a:ext uri="{FF2B5EF4-FFF2-40B4-BE49-F238E27FC236}">
                <a16:creationId xmlns:a16="http://schemas.microsoft.com/office/drawing/2014/main" id="{F9DB4B91-A412-B14A-A34B-B40F5B3C3420}"/>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Κώφωση</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Βαρηκοΐα</a:t>
            </a:r>
          </a:p>
        </p:txBody>
      </p:sp>
      <p:cxnSp>
        <p:nvCxnSpPr>
          <p:cNvPr id="7" name="Ευθεία γραμμή σύνδεσης 6">
            <a:extLst>
              <a:ext uri="{FF2B5EF4-FFF2-40B4-BE49-F238E27FC236}">
                <a16:creationId xmlns:a16="http://schemas.microsoft.com/office/drawing/2014/main" id="{3051F18E-98E8-F3AC-28FE-6AF908D90F9B}"/>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Τίτλος 1">
            <a:extLst>
              <a:ext uri="{FF2B5EF4-FFF2-40B4-BE49-F238E27FC236}">
                <a16:creationId xmlns:a16="http://schemas.microsoft.com/office/drawing/2014/main" id="{7B1174DE-FA51-E1E5-D0E7-4E99382785DA}"/>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6 -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7AEA99A2-7D24-0FA5-D76C-BA5FF4D1AA8B}"/>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027792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Εικόνα που περιέχει τοίχος, ρουχισμός, τραπέζι, εσωτερικός χώρος&#10;&#10;Το περιεχόμενο που δημιουργείται από AI ενδέχεται να είναι εσφαλμένο.">
            <a:extLst>
              <a:ext uri="{FF2B5EF4-FFF2-40B4-BE49-F238E27FC236}">
                <a16:creationId xmlns:a16="http://schemas.microsoft.com/office/drawing/2014/main" id="{E664E439-2718-7976-E543-50949F0BC775}"/>
              </a:ext>
            </a:extLst>
          </p:cNvPr>
          <p:cNvPicPr>
            <a:picLocks noGrp="1" noChangeAspect="1"/>
          </p:cNvPicPr>
          <p:nvPr>
            <p:ph idx="1"/>
          </p:nvPr>
        </p:nvPicPr>
        <p:blipFill>
          <a:blip r:embed="rId2"/>
          <a:stretch>
            <a:fillRect/>
          </a:stretch>
        </p:blipFill>
        <p:spPr>
          <a:xfrm>
            <a:off x="3868738" y="1001170"/>
            <a:ext cx="7315200" cy="4846134"/>
          </a:xfrm>
        </p:spPr>
      </p:pic>
      <p:sp>
        <p:nvSpPr>
          <p:cNvPr id="4" name="Τίτλος 1">
            <a:extLst>
              <a:ext uri="{FF2B5EF4-FFF2-40B4-BE49-F238E27FC236}">
                <a16:creationId xmlns:a16="http://schemas.microsoft.com/office/drawing/2014/main" id="{5B68934F-B310-073A-0E36-82DC15F650DA}"/>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pic>
        <p:nvPicPr>
          <p:cNvPr id="5" name="Θέση περιεχομένου 4">
            <a:extLst>
              <a:ext uri="{FF2B5EF4-FFF2-40B4-BE49-F238E27FC236}">
                <a16:creationId xmlns:a16="http://schemas.microsoft.com/office/drawing/2014/main" id="{FC9B41AA-3FC3-E6D0-3923-0DEAD143269F}"/>
              </a:ext>
            </a:extLst>
          </p:cNvPr>
          <p:cNvPicPr>
            <a:picLocks noChangeAspect="1"/>
          </p:cNvPicPr>
          <p:nvPr/>
        </p:nvPicPr>
        <p:blipFill>
          <a:blip r:embed="rId3"/>
          <a:srcRect/>
          <a:stretch/>
        </p:blipFill>
        <p:spPr>
          <a:xfrm>
            <a:off x="3621087" y="762000"/>
            <a:ext cx="8037249" cy="5324474"/>
          </a:xfrm>
          <a:prstGeom prst="rect">
            <a:avLst/>
          </a:prstGeom>
        </p:spPr>
      </p:pic>
      <p:sp>
        <p:nvSpPr>
          <p:cNvPr id="6" name="Τίτλος 1">
            <a:extLst>
              <a:ext uri="{FF2B5EF4-FFF2-40B4-BE49-F238E27FC236}">
                <a16:creationId xmlns:a16="http://schemas.microsoft.com/office/drawing/2014/main" id="{AC30629D-B55A-EA34-862E-54883A1BE21C}"/>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Κώφωση</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Βαρηκοΐα</a:t>
            </a:r>
          </a:p>
        </p:txBody>
      </p:sp>
      <p:cxnSp>
        <p:nvCxnSpPr>
          <p:cNvPr id="7" name="Ευθεία γραμμή σύνδεσης 6">
            <a:extLst>
              <a:ext uri="{FF2B5EF4-FFF2-40B4-BE49-F238E27FC236}">
                <a16:creationId xmlns:a16="http://schemas.microsoft.com/office/drawing/2014/main" id="{B8818E25-D8A3-275C-DB66-1BB6D886262E}"/>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12" name="Τίτλος 1">
            <a:extLst>
              <a:ext uri="{FF2B5EF4-FFF2-40B4-BE49-F238E27FC236}">
                <a16:creationId xmlns:a16="http://schemas.microsoft.com/office/drawing/2014/main" id="{AB004539-3AF7-C890-2545-B9A60FED922F}"/>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7 -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BC908C86-4E74-C975-5927-8762D3F74F8E}"/>
              </a:ext>
            </a:extLst>
          </p:cNvPr>
          <p:cNvPicPr>
            <a:picLocks noChangeAspect="1"/>
          </p:cNvPicPr>
          <p:nvPr/>
        </p:nvPicPr>
        <p:blipFill>
          <a:blip r:embed="rId4"/>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846221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6BD2BC8-6733-35B7-839F-6ACD6AD646B5}"/>
              </a:ext>
            </a:extLst>
          </p:cNvPr>
          <p:cNvSpPr>
            <a:spLocks noGrp="1"/>
          </p:cNvSpPr>
          <p:nvPr>
            <p:ph idx="1"/>
          </p:nvPr>
        </p:nvSpPr>
        <p:spPr>
          <a:xfrm>
            <a:off x="3869268" y="864108"/>
            <a:ext cx="7636932" cy="5120640"/>
          </a:xfrm>
        </p:spPr>
        <p:txBody>
          <a:bodyPr/>
          <a:lstStyle/>
          <a:p>
            <a:endParaRPr lang="el-GR"/>
          </a:p>
        </p:txBody>
      </p:sp>
      <p:pic>
        <p:nvPicPr>
          <p:cNvPr id="4" name="Θέση περιεχομένου 4">
            <a:extLst>
              <a:ext uri="{FF2B5EF4-FFF2-40B4-BE49-F238E27FC236}">
                <a16:creationId xmlns:a16="http://schemas.microsoft.com/office/drawing/2014/main" id="{682EB948-D935-0F5B-2AC7-0C8F9B6DB1C8}"/>
              </a:ext>
            </a:extLst>
          </p:cNvPr>
          <p:cNvPicPr>
            <a:picLocks noChangeAspect="1"/>
          </p:cNvPicPr>
          <p:nvPr/>
        </p:nvPicPr>
        <p:blipFill>
          <a:blip r:embed="rId2"/>
          <a:srcRect/>
          <a:stretch/>
        </p:blipFill>
        <p:spPr>
          <a:xfrm>
            <a:off x="3638550" y="762000"/>
            <a:ext cx="8000999" cy="5324473"/>
          </a:xfrm>
          <a:prstGeom prst="rect">
            <a:avLst/>
          </a:prstGeom>
        </p:spPr>
      </p:pic>
      <p:sp>
        <p:nvSpPr>
          <p:cNvPr id="5" name="Τίτλος 1">
            <a:extLst>
              <a:ext uri="{FF2B5EF4-FFF2-40B4-BE49-F238E27FC236}">
                <a16:creationId xmlns:a16="http://schemas.microsoft.com/office/drawing/2014/main" id="{AF207FBD-10AB-558E-CA8B-09B28C7CF876}"/>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Όμιλος </a:t>
            </a:r>
            <a:r>
              <a:rPr lang="en-US" b="1" dirty="0"/>
              <a:t>Attica Group</a:t>
            </a:r>
            <a:endParaRPr lang="el-GR" b="1" dirty="0"/>
          </a:p>
        </p:txBody>
      </p:sp>
      <p:pic>
        <p:nvPicPr>
          <p:cNvPr id="7" name="Εικόνα 6"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7D37C3E3-01F4-AF06-C6C4-1915D70E5484}"/>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129100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6D3AAED-0B45-8749-1443-C7020CA844A3}"/>
              </a:ext>
            </a:extLst>
          </p:cNvPr>
          <p:cNvSpPr>
            <a:spLocks noGrp="1"/>
          </p:cNvSpPr>
          <p:nvPr>
            <p:ph idx="1"/>
          </p:nvPr>
        </p:nvSpPr>
        <p:spPr/>
        <p:txBody>
          <a:bodyPr/>
          <a:lstStyle/>
          <a:p>
            <a:endParaRPr lang="el-GR"/>
          </a:p>
        </p:txBody>
      </p:sp>
      <p:pic>
        <p:nvPicPr>
          <p:cNvPr id="4" name="Θέση περιεχομένου 4">
            <a:extLst>
              <a:ext uri="{FF2B5EF4-FFF2-40B4-BE49-F238E27FC236}">
                <a16:creationId xmlns:a16="http://schemas.microsoft.com/office/drawing/2014/main" id="{E74A43F2-DE3A-34CB-C471-1DC3DAEE41A7}"/>
              </a:ext>
            </a:extLst>
          </p:cNvPr>
          <p:cNvPicPr>
            <a:picLocks noChangeAspect="1"/>
          </p:cNvPicPr>
          <p:nvPr/>
        </p:nvPicPr>
        <p:blipFill>
          <a:blip r:embed="rId2"/>
          <a:srcRect/>
          <a:stretch/>
        </p:blipFill>
        <p:spPr>
          <a:xfrm>
            <a:off x="3621087" y="762000"/>
            <a:ext cx="8037249" cy="5324473"/>
          </a:xfrm>
          <a:prstGeom prst="rect">
            <a:avLst/>
          </a:prstGeom>
        </p:spPr>
      </p:pic>
      <p:sp>
        <p:nvSpPr>
          <p:cNvPr id="5" name="Τίτλος 1">
            <a:extLst>
              <a:ext uri="{FF2B5EF4-FFF2-40B4-BE49-F238E27FC236}">
                <a16:creationId xmlns:a16="http://schemas.microsoft.com/office/drawing/2014/main" id="{1D551012-3911-8223-D9EC-D1FA1F816081}"/>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Όμιλος </a:t>
            </a:r>
            <a:r>
              <a:rPr lang="en-US" b="1" dirty="0"/>
              <a:t>Attica Group</a:t>
            </a:r>
            <a:endParaRPr lang="el-GR" b="1" dirty="0"/>
          </a:p>
        </p:txBody>
      </p:sp>
      <p:sp>
        <p:nvSpPr>
          <p:cNvPr id="6" name="Τίτλος 1">
            <a:extLst>
              <a:ext uri="{FF2B5EF4-FFF2-40B4-BE49-F238E27FC236}">
                <a16:creationId xmlns:a16="http://schemas.microsoft.com/office/drawing/2014/main" id="{9C186D3E-B63F-B6A1-4C66-0673D2D5690C}"/>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Θεωρία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σε ζητήματα Αναπηρίας</a:t>
            </a:r>
          </a:p>
        </p:txBody>
      </p:sp>
      <p:cxnSp>
        <p:nvCxnSpPr>
          <p:cNvPr id="7" name="Ευθεία γραμμή σύνδεσης 6">
            <a:extLst>
              <a:ext uri="{FF2B5EF4-FFF2-40B4-BE49-F238E27FC236}">
                <a16:creationId xmlns:a16="http://schemas.microsoft.com/office/drawing/2014/main" id="{91E76E79-AB9B-BAA8-7E97-21BF1C92E097}"/>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Τίτλος 1">
            <a:extLst>
              <a:ext uri="{FF2B5EF4-FFF2-40B4-BE49-F238E27FC236}">
                <a16:creationId xmlns:a16="http://schemas.microsoft.com/office/drawing/2014/main" id="{CFCA76C9-7597-0757-61E0-3A8ECAB83D2C}"/>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9 -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886A2C5D-A346-7F37-F63E-54F7E57D7451}"/>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20047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D08B79F-A2FA-4985-678A-6041DC947C08}"/>
              </a:ext>
            </a:extLst>
          </p:cNvPr>
          <p:cNvSpPr>
            <a:spLocks noGrp="1"/>
          </p:cNvSpPr>
          <p:nvPr>
            <p:ph idx="1"/>
          </p:nvPr>
        </p:nvSpPr>
        <p:spPr/>
        <p:txBody>
          <a:bodyPr/>
          <a:lstStyle/>
          <a:p>
            <a:endParaRPr lang="el-GR"/>
          </a:p>
        </p:txBody>
      </p:sp>
      <p:pic>
        <p:nvPicPr>
          <p:cNvPr id="4" name="Θέση περιεχομένου 4">
            <a:extLst>
              <a:ext uri="{FF2B5EF4-FFF2-40B4-BE49-F238E27FC236}">
                <a16:creationId xmlns:a16="http://schemas.microsoft.com/office/drawing/2014/main" id="{D35ABC46-D367-D8BA-9959-6C96521A5FB9}"/>
              </a:ext>
            </a:extLst>
          </p:cNvPr>
          <p:cNvPicPr>
            <a:picLocks noChangeAspect="1"/>
          </p:cNvPicPr>
          <p:nvPr/>
        </p:nvPicPr>
        <p:blipFill>
          <a:blip r:embed="rId2"/>
          <a:srcRect/>
          <a:stretch/>
        </p:blipFill>
        <p:spPr>
          <a:xfrm>
            <a:off x="3621087" y="762000"/>
            <a:ext cx="8037249" cy="5324473"/>
          </a:xfrm>
          <a:prstGeom prst="rect">
            <a:avLst/>
          </a:prstGeom>
        </p:spPr>
      </p:pic>
      <p:sp>
        <p:nvSpPr>
          <p:cNvPr id="5" name="Τίτλος 1">
            <a:extLst>
              <a:ext uri="{FF2B5EF4-FFF2-40B4-BE49-F238E27FC236}">
                <a16:creationId xmlns:a16="http://schemas.microsoft.com/office/drawing/2014/main" id="{F8E8DA85-C8E2-48A7-87FB-3AFC1714F819}"/>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Όμιλος </a:t>
            </a:r>
            <a:r>
              <a:rPr lang="en-US" b="1" dirty="0"/>
              <a:t>Attica Group</a:t>
            </a:r>
            <a:endParaRPr lang="el-GR" b="1" dirty="0"/>
          </a:p>
        </p:txBody>
      </p:sp>
      <p:sp>
        <p:nvSpPr>
          <p:cNvPr id="6" name="Τίτλος 1">
            <a:extLst>
              <a:ext uri="{FF2B5EF4-FFF2-40B4-BE49-F238E27FC236}">
                <a16:creationId xmlns:a16="http://schemas.microsoft.com/office/drawing/2014/main" id="{7C58E189-55D6-0DE9-7C5A-B81CAE4CA331}"/>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Θεωρία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σε ζητήματα Αναπηρίας</a:t>
            </a:r>
          </a:p>
        </p:txBody>
      </p:sp>
      <p:cxnSp>
        <p:nvCxnSpPr>
          <p:cNvPr id="7" name="Ευθεία γραμμή σύνδεσης 6">
            <a:extLst>
              <a:ext uri="{FF2B5EF4-FFF2-40B4-BE49-F238E27FC236}">
                <a16:creationId xmlns:a16="http://schemas.microsoft.com/office/drawing/2014/main" id="{AE9B08E0-F3FF-4AD4-AEF4-EA4307B2BECB}"/>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9" name="Τίτλος 1">
            <a:extLst>
              <a:ext uri="{FF2B5EF4-FFF2-40B4-BE49-F238E27FC236}">
                <a16:creationId xmlns:a16="http://schemas.microsoft.com/office/drawing/2014/main" id="{199EB992-113A-FF05-7D0D-9B598546AE21}"/>
              </a:ext>
            </a:extLst>
          </p:cNvPr>
          <p:cNvSpPr txBox="1">
            <a:spLocks/>
          </p:cNvSpPr>
          <p:nvPr/>
        </p:nvSpPr>
        <p:spPr>
          <a:xfrm>
            <a:off x="7479976" y="6283109"/>
            <a:ext cx="541394"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10 -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14E69297-9150-A942-553E-60D51ACE95B5}"/>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683903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7D995CE-5D9A-D9C9-7A07-F97AF2AA6D25}"/>
              </a:ext>
            </a:extLst>
          </p:cNvPr>
          <p:cNvSpPr>
            <a:spLocks noGrp="1"/>
          </p:cNvSpPr>
          <p:nvPr>
            <p:ph idx="1"/>
          </p:nvPr>
        </p:nvSpPr>
        <p:spPr/>
        <p:txBody>
          <a:bodyPr/>
          <a:lstStyle/>
          <a:p>
            <a:endParaRPr lang="el-GR" dirty="0"/>
          </a:p>
        </p:txBody>
      </p:sp>
      <p:pic>
        <p:nvPicPr>
          <p:cNvPr id="4" name="Θέση περιεχομένου 4">
            <a:extLst>
              <a:ext uri="{FF2B5EF4-FFF2-40B4-BE49-F238E27FC236}">
                <a16:creationId xmlns:a16="http://schemas.microsoft.com/office/drawing/2014/main" id="{3E37B621-DF0F-4F71-BC33-C0253E161916}"/>
              </a:ext>
            </a:extLst>
          </p:cNvPr>
          <p:cNvPicPr>
            <a:picLocks noChangeAspect="1"/>
          </p:cNvPicPr>
          <p:nvPr/>
        </p:nvPicPr>
        <p:blipFill>
          <a:blip r:embed="rId2"/>
          <a:srcRect/>
          <a:stretch/>
        </p:blipFill>
        <p:spPr>
          <a:xfrm>
            <a:off x="3621087" y="762000"/>
            <a:ext cx="8037249" cy="5324473"/>
          </a:xfrm>
          <a:prstGeom prst="rect">
            <a:avLst/>
          </a:prstGeom>
        </p:spPr>
      </p:pic>
      <p:sp>
        <p:nvSpPr>
          <p:cNvPr id="5" name="Τίτλος 1">
            <a:extLst>
              <a:ext uri="{FF2B5EF4-FFF2-40B4-BE49-F238E27FC236}">
                <a16:creationId xmlns:a16="http://schemas.microsoft.com/office/drawing/2014/main" id="{7ADBD8C0-5035-1D6A-4CF8-BD62756DEC2A}"/>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Όμιλος </a:t>
            </a:r>
            <a:r>
              <a:rPr lang="en-US" b="1" dirty="0"/>
              <a:t>Attica Group</a:t>
            </a:r>
            <a:endParaRPr lang="el-GR" b="1" dirty="0"/>
          </a:p>
        </p:txBody>
      </p:sp>
      <p:sp>
        <p:nvSpPr>
          <p:cNvPr id="6" name="Τίτλος 1">
            <a:extLst>
              <a:ext uri="{FF2B5EF4-FFF2-40B4-BE49-F238E27FC236}">
                <a16:creationId xmlns:a16="http://schemas.microsoft.com/office/drawing/2014/main" id="{7D329779-27EE-F838-E801-59527E8D298F}"/>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Οπτική Αναπηρία</a:t>
            </a:r>
          </a:p>
        </p:txBody>
      </p:sp>
      <p:cxnSp>
        <p:nvCxnSpPr>
          <p:cNvPr id="7" name="Ευθεία γραμμή σύνδεσης 6">
            <a:extLst>
              <a:ext uri="{FF2B5EF4-FFF2-40B4-BE49-F238E27FC236}">
                <a16:creationId xmlns:a16="http://schemas.microsoft.com/office/drawing/2014/main" id="{3562C19F-D0ED-15CE-F601-DADE6781F097}"/>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9" name="Τίτλος 1">
            <a:extLst>
              <a:ext uri="{FF2B5EF4-FFF2-40B4-BE49-F238E27FC236}">
                <a16:creationId xmlns:a16="http://schemas.microsoft.com/office/drawing/2014/main" id="{2D76962D-F79F-5880-FB7B-AD1C0AE3920B}"/>
              </a:ext>
            </a:extLst>
          </p:cNvPr>
          <p:cNvSpPr txBox="1">
            <a:spLocks/>
          </p:cNvSpPr>
          <p:nvPr/>
        </p:nvSpPr>
        <p:spPr>
          <a:xfrm>
            <a:off x="7479976" y="6283109"/>
            <a:ext cx="541394"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11 -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C43B20A3-FF64-CBB2-6C63-E64B81A60665}"/>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82877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4A46780-68EE-4811-8722-FB4C019E2EB8}"/>
              </a:ext>
            </a:extLst>
          </p:cNvPr>
          <p:cNvSpPr>
            <a:spLocks noGrp="1"/>
          </p:cNvSpPr>
          <p:nvPr>
            <p:ph idx="1"/>
          </p:nvPr>
        </p:nvSpPr>
        <p:spPr>
          <a:xfrm>
            <a:off x="994299" y="1367341"/>
            <a:ext cx="9914860" cy="4123318"/>
          </a:xfrm>
        </p:spPr>
        <p:txBody>
          <a:bodyPr>
            <a:normAutofit/>
          </a:bodyPr>
          <a:lstStyle/>
          <a:p>
            <a:pPr marL="0" indent="0" algn="ctr">
              <a:buNone/>
            </a:pPr>
            <a:r>
              <a:rPr lang="el-GR" sz="2600" dirty="0">
                <a:latin typeface="Arial" panose="020B0604020202020204" pitchFamily="34" charset="0"/>
                <a:cs typeface="Arial" panose="020B0604020202020204" pitchFamily="34" charset="0"/>
              </a:rPr>
              <a:t>Συνιστά τον επίσημο εκπαιδευτικό, μελετητικό και ερευνητικό φορέα του αναπηρικού κινήματος της χώρας, με αποστολή την προάσπιση και προώθηση των δικαιωμάτων των ατόμων με αναπηρία, χρόνιες παθήσεις και των οικογενειών τους</a:t>
            </a:r>
          </a:p>
          <a:p>
            <a:pPr marL="0" indent="0" algn="ctr">
              <a:buNone/>
            </a:pPr>
            <a:r>
              <a:rPr lang="el-GR" sz="2600" dirty="0">
                <a:latin typeface="Arial" panose="020B0604020202020204" pitchFamily="34" charset="0"/>
                <a:cs typeface="Arial" panose="020B0604020202020204" pitchFamily="34" charset="0"/>
              </a:rPr>
              <a:t>&amp;</a:t>
            </a:r>
          </a:p>
          <a:p>
            <a:pPr marL="0" indent="0" algn="ctr">
              <a:buNone/>
            </a:pPr>
            <a:r>
              <a:rPr lang="el-GR" sz="2600" dirty="0">
                <a:latin typeface="Arial" panose="020B0604020202020204" pitchFamily="34" charset="0"/>
                <a:cs typeface="Arial" panose="020B0604020202020204" pitchFamily="34" charset="0"/>
              </a:rPr>
              <a:t>Ιδρύθηκε τον Ιούλιο του 2020</a:t>
            </a:r>
          </a:p>
        </p:txBody>
      </p:sp>
    </p:spTree>
    <p:extLst>
      <p:ext uri="{BB962C8B-B14F-4D97-AF65-F5344CB8AC3E}">
        <p14:creationId xmlns:p14="http://schemas.microsoft.com/office/powerpoint/2010/main" val="147741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933642F-10FF-0AEF-2D58-5BDD0C8832CF}"/>
              </a:ext>
            </a:extLst>
          </p:cNvPr>
          <p:cNvSpPr>
            <a:spLocks noGrp="1"/>
          </p:cNvSpPr>
          <p:nvPr>
            <p:ph idx="1"/>
          </p:nvPr>
        </p:nvSpPr>
        <p:spPr/>
        <p:txBody>
          <a:bodyPr/>
          <a:lstStyle/>
          <a:p>
            <a:endParaRPr lang="el-GR"/>
          </a:p>
        </p:txBody>
      </p:sp>
      <p:pic>
        <p:nvPicPr>
          <p:cNvPr id="4" name="Θέση περιεχομένου 4">
            <a:extLst>
              <a:ext uri="{FF2B5EF4-FFF2-40B4-BE49-F238E27FC236}">
                <a16:creationId xmlns:a16="http://schemas.microsoft.com/office/drawing/2014/main" id="{0DA850FD-A52D-B261-431C-165B1D9B47B9}"/>
              </a:ext>
            </a:extLst>
          </p:cNvPr>
          <p:cNvPicPr>
            <a:picLocks noChangeAspect="1"/>
          </p:cNvPicPr>
          <p:nvPr/>
        </p:nvPicPr>
        <p:blipFill>
          <a:blip r:embed="rId2"/>
          <a:srcRect/>
          <a:stretch/>
        </p:blipFill>
        <p:spPr>
          <a:xfrm>
            <a:off x="3621088" y="762000"/>
            <a:ext cx="8037247" cy="5324473"/>
          </a:xfrm>
          <a:prstGeom prst="rect">
            <a:avLst/>
          </a:prstGeom>
        </p:spPr>
      </p:pic>
      <p:sp>
        <p:nvSpPr>
          <p:cNvPr id="5" name="Τίτλος 1">
            <a:extLst>
              <a:ext uri="{FF2B5EF4-FFF2-40B4-BE49-F238E27FC236}">
                <a16:creationId xmlns:a16="http://schemas.microsoft.com/office/drawing/2014/main" id="{17782265-4BA6-76ED-9A6B-26D3AC1BF24B}"/>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Όμιλος </a:t>
            </a:r>
            <a:r>
              <a:rPr lang="en-US" b="1" dirty="0"/>
              <a:t>Attica Group</a:t>
            </a:r>
            <a:endParaRPr lang="el-GR" b="1" dirty="0"/>
          </a:p>
        </p:txBody>
      </p:sp>
      <p:sp>
        <p:nvSpPr>
          <p:cNvPr id="6" name="Τίτλος 1">
            <a:extLst>
              <a:ext uri="{FF2B5EF4-FFF2-40B4-BE49-F238E27FC236}">
                <a16:creationId xmlns:a16="http://schemas.microsoft.com/office/drawing/2014/main" id="{B8D90178-FE68-9D42-E4F6-5ECB65A051C9}"/>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Οπτική Αναπηρία</a:t>
            </a:r>
          </a:p>
        </p:txBody>
      </p:sp>
      <p:cxnSp>
        <p:nvCxnSpPr>
          <p:cNvPr id="7" name="Ευθεία γραμμή σύνδεσης 6">
            <a:extLst>
              <a:ext uri="{FF2B5EF4-FFF2-40B4-BE49-F238E27FC236}">
                <a16:creationId xmlns:a16="http://schemas.microsoft.com/office/drawing/2014/main" id="{E82AF05A-9991-CB4E-561D-B2EED90C279A}"/>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Τίτλος 1">
            <a:extLst>
              <a:ext uri="{FF2B5EF4-FFF2-40B4-BE49-F238E27FC236}">
                <a16:creationId xmlns:a16="http://schemas.microsoft.com/office/drawing/2014/main" id="{A61651FC-38D3-6F59-38DE-CB2A5B802CF1}"/>
              </a:ext>
            </a:extLst>
          </p:cNvPr>
          <p:cNvSpPr txBox="1">
            <a:spLocks/>
          </p:cNvSpPr>
          <p:nvPr/>
        </p:nvSpPr>
        <p:spPr>
          <a:xfrm>
            <a:off x="7479976" y="6283109"/>
            <a:ext cx="541394"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12 -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8C87BBFA-4B35-6DEC-4D28-C55FD71E71C9}"/>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203791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762EC69-47A1-7ABC-E68E-68CAF257CF9E}"/>
              </a:ext>
            </a:extLst>
          </p:cNvPr>
          <p:cNvSpPr>
            <a:spLocks noGrp="1"/>
          </p:cNvSpPr>
          <p:nvPr>
            <p:ph idx="1"/>
          </p:nvPr>
        </p:nvSpPr>
        <p:spPr/>
        <p:txBody>
          <a:bodyPr/>
          <a:lstStyle/>
          <a:p>
            <a:endParaRPr lang="el-GR"/>
          </a:p>
        </p:txBody>
      </p:sp>
      <p:pic>
        <p:nvPicPr>
          <p:cNvPr id="4" name="Θέση περιεχομένου 4">
            <a:extLst>
              <a:ext uri="{FF2B5EF4-FFF2-40B4-BE49-F238E27FC236}">
                <a16:creationId xmlns:a16="http://schemas.microsoft.com/office/drawing/2014/main" id="{6028BB81-747A-0B1F-4F77-8D167D975A21}"/>
              </a:ext>
            </a:extLst>
          </p:cNvPr>
          <p:cNvPicPr>
            <a:picLocks noChangeAspect="1"/>
          </p:cNvPicPr>
          <p:nvPr/>
        </p:nvPicPr>
        <p:blipFill>
          <a:blip r:embed="rId2"/>
          <a:srcRect/>
          <a:stretch/>
        </p:blipFill>
        <p:spPr>
          <a:xfrm>
            <a:off x="3621087" y="762000"/>
            <a:ext cx="8037249" cy="5324474"/>
          </a:xfrm>
          <a:prstGeom prst="rect">
            <a:avLst/>
          </a:prstGeom>
        </p:spPr>
      </p:pic>
      <p:sp>
        <p:nvSpPr>
          <p:cNvPr id="7" name="Τίτλος 1">
            <a:extLst>
              <a:ext uri="{FF2B5EF4-FFF2-40B4-BE49-F238E27FC236}">
                <a16:creationId xmlns:a16="http://schemas.microsoft.com/office/drawing/2014/main" id="{73993241-D3D2-8544-899C-9255E12C3995}"/>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Οργανισμός</a:t>
            </a:r>
            <a:br>
              <a:rPr lang="el-GR" b="1" dirty="0"/>
            </a:br>
            <a:r>
              <a:rPr lang="el-GR" b="1" dirty="0"/>
              <a:t>Λιμένα</a:t>
            </a:r>
            <a:br>
              <a:rPr lang="el-GR" b="1" dirty="0"/>
            </a:br>
            <a:r>
              <a:rPr lang="el-GR" b="1" dirty="0"/>
              <a:t>Πειραιώς Α.Ε</a:t>
            </a:r>
          </a:p>
        </p:txBody>
      </p:sp>
      <p:pic>
        <p:nvPicPr>
          <p:cNvPr id="8" name="Εικόνα 7"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09E4AC0F-2A65-DCB8-3BD9-BEA737442491}"/>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269751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30D76E8-6A22-00E2-9732-02E9F4A9520C}"/>
              </a:ext>
            </a:extLst>
          </p:cNvPr>
          <p:cNvSpPr>
            <a:spLocks noGrp="1"/>
          </p:cNvSpPr>
          <p:nvPr>
            <p:ph idx="1"/>
          </p:nvPr>
        </p:nvSpPr>
        <p:spPr/>
        <p:txBody>
          <a:bodyPr/>
          <a:lstStyle/>
          <a:p>
            <a:endParaRPr lang="el-GR" dirty="0"/>
          </a:p>
        </p:txBody>
      </p:sp>
      <p:pic>
        <p:nvPicPr>
          <p:cNvPr id="4" name="Θέση περιεχομένου 4">
            <a:extLst>
              <a:ext uri="{FF2B5EF4-FFF2-40B4-BE49-F238E27FC236}">
                <a16:creationId xmlns:a16="http://schemas.microsoft.com/office/drawing/2014/main" id="{1759E743-8CBD-977A-7EDA-F3543300486F}"/>
              </a:ext>
            </a:extLst>
          </p:cNvPr>
          <p:cNvPicPr>
            <a:picLocks noChangeAspect="1"/>
          </p:cNvPicPr>
          <p:nvPr/>
        </p:nvPicPr>
        <p:blipFill>
          <a:blip r:embed="rId2"/>
          <a:srcRect/>
          <a:stretch/>
        </p:blipFill>
        <p:spPr>
          <a:xfrm>
            <a:off x="3621087" y="762000"/>
            <a:ext cx="8037249" cy="5324473"/>
          </a:xfrm>
          <a:prstGeom prst="rect">
            <a:avLst/>
          </a:prstGeom>
        </p:spPr>
      </p:pic>
      <p:sp>
        <p:nvSpPr>
          <p:cNvPr id="5" name="Τίτλος 1">
            <a:extLst>
              <a:ext uri="{FF2B5EF4-FFF2-40B4-BE49-F238E27FC236}">
                <a16:creationId xmlns:a16="http://schemas.microsoft.com/office/drawing/2014/main" id="{7BF1B69F-66E3-0930-AC65-4AC8A214BAA3}"/>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Οργανισμός</a:t>
            </a:r>
            <a:br>
              <a:rPr lang="el-GR" b="1" dirty="0"/>
            </a:br>
            <a:r>
              <a:rPr lang="el-GR" b="1" dirty="0"/>
              <a:t>Λιμένα</a:t>
            </a:r>
            <a:br>
              <a:rPr lang="el-GR" b="1" dirty="0"/>
            </a:br>
            <a:r>
              <a:rPr lang="el-GR" b="1" dirty="0"/>
              <a:t>Πειραιώς Α.Ε</a:t>
            </a:r>
          </a:p>
        </p:txBody>
      </p:sp>
      <p:sp>
        <p:nvSpPr>
          <p:cNvPr id="6" name="Τίτλος 1">
            <a:extLst>
              <a:ext uri="{FF2B5EF4-FFF2-40B4-BE49-F238E27FC236}">
                <a16:creationId xmlns:a16="http://schemas.microsoft.com/office/drawing/2014/main" id="{BC7A1C43-36CB-A214-33AB-D00B6A2053BA}"/>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Θεωρία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40BAD2">
                    <a:lumMod val="50000"/>
                  </a:srgbClr>
                </a:solidFill>
                <a:effectLst/>
                <a:uLnTx/>
                <a:uFillTx/>
                <a:latin typeface="Corbel" panose="020B0503020204020204"/>
                <a:ea typeface="+mj-ea"/>
                <a:cs typeface="+mj-cs"/>
              </a:rPr>
              <a:t>σε ζητήματα Αναπηρίας</a:t>
            </a:r>
          </a:p>
        </p:txBody>
      </p:sp>
      <p:cxnSp>
        <p:nvCxnSpPr>
          <p:cNvPr id="7" name="Ευθεία γραμμή σύνδεσης 6">
            <a:extLst>
              <a:ext uri="{FF2B5EF4-FFF2-40B4-BE49-F238E27FC236}">
                <a16:creationId xmlns:a16="http://schemas.microsoft.com/office/drawing/2014/main" id="{8AE4D1CC-4F95-594A-8600-7D91BD0BE0C6}"/>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Τίτλος 1">
            <a:extLst>
              <a:ext uri="{FF2B5EF4-FFF2-40B4-BE49-F238E27FC236}">
                <a16:creationId xmlns:a16="http://schemas.microsoft.com/office/drawing/2014/main" id="{5DE68FA3-5E96-FFAD-3901-F27554AD1B51}"/>
              </a:ext>
            </a:extLst>
          </p:cNvPr>
          <p:cNvSpPr txBox="1">
            <a:spLocks/>
          </p:cNvSpPr>
          <p:nvPr/>
        </p:nvSpPr>
        <p:spPr>
          <a:xfrm>
            <a:off x="7479976" y="6283109"/>
            <a:ext cx="541394"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14 -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C1E9B10C-FBE4-F0B2-5368-1CD5BFB9BBF6}"/>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593045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D4BC868-90D1-A906-FD04-6FB7C18EA62E}"/>
              </a:ext>
            </a:extLst>
          </p:cNvPr>
          <p:cNvSpPr>
            <a:spLocks noGrp="1"/>
          </p:cNvSpPr>
          <p:nvPr>
            <p:ph idx="1"/>
          </p:nvPr>
        </p:nvSpPr>
        <p:spPr/>
        <p:txBody>
          <a:bodyPr/>
          <a:lstStyle/>
          <a:p>
            <a:endParaRPr lang="el-GR"/>
          </a:p>
        </p:txBody>
      </p:sp>
      <p:pic>
        <p:nvPicPr>
          <p:cNvPr id="4" name="Θέση περιεχομένου 4">
            <a:extLst>
              <a:ext uri="{FF2B5EF4-FFF2-40B4-BE49-F238E27FC236}">
                <a16:creationId xmlns:a16="http://schemas.microsoft.com/office/drawing/2014/main" id="{FC23093C-3C54-E835-5827-66F13D076C29}"/>
              </a:ext>
            </a:extLst>
          </p:cNvPr>
          <p:cNvPicPr>
            <a:picLocks noChangeAspect="1"/>
          </p:cNvPicPr>
          <p:nvPr/>
        </p:nvPicPr>
        <p:blipFill>
          <a:blip r:embed="rId2"/>
          <a:srcRect/>
          <a:stretch/>
        </p:blipFill>
        <p:spPr>
          <a:xfrm>
            <a:off x="3621087" y="762000"/>
            <a:ext cx="8037249" cy="5324473"/>
          </a:xfrm>
          <a:prstGeom prst="rect">
            <a:avLst/>
          </a:prstGeom>
        </p:spPr>
      </p:pic>
      <p:sp>
        <p:nvSpPr>
          <p:cNvPr id="5" name="Τίτλος 1">
            <a:extLst>
              <a:ext uri="{FF2B5EF4-FFF2-40B4-BE49-F238E27FC236}">
                <a16:creationId xmlns:a16="http://schemas.microsoft.com/office/drawing/2014/main" id="{E5C6D789-C6CC-31FE-6FFB-8183735A4B18}"/>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Οργανισμός</a:t>
            </a:r>
            <a:br>
              <a:rPr lang="el-GR" b="1" dirty="0"/>
            </a:br>
            <a:r>
              <a:rPr lang="el-GR" b="1" dirty="0"/>
              <a:t>Λιμένα</a:t>
            </a:r>
            <a:br>
              <a:rPr lang="el-GR" b="1" dirty="0"/>
            </a:br>
            <a:r>
              <a:rPr lang="el-GR" b="1" dirty="0"/>
              <a:t>Πειραιώς Α.Ε</a:t>
            </a:r>
          </a:p>
        </p:txBody>
      </p:sp>
      <p:sp>
        <p:nvSpPr>
          <p:cNvPr id="6" name="Τίτλος 1">
            <a:extLst>
              <a:ext uri="{FF2B5EF4-FFF2-40B4-BE49-F238E27FC236}">
                <a16:creationId xmlns:a16="http://schemas.microsoft.com/office/drawing/2014/main" id="{AF935AFE-42E9-3092-3BCF-8946C8DB57EE}"/>
              </a:ext>
            </a:extLst>
          </p:cNvPr>
          <p:cNvSpPr txBox="1">
            <a:spLocks/>
          </p:cNvSpPr>
          <p:nvPr/>
        </p:nvSpPr>
        <p:spPr>
          <a:xfrm>
            <a:off x="252413" y="4472412"/>
            <a:ext cx="1368157" cy="1686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Άτομα</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800" b="1" i="0" u="none" strike="noStrike" kern="1200" cap="none" spc="-60" normalizeH="0" baseline="0" noProof="0" dirty="0">
                <a:ln>
                  <a:noFill/>
                </a:ln>
                <a:solidFill>
                  <a:srgbClr val="FFFFFF"/>
                </a:solidFill>
                <a:effectLst/>
                <a:uLnTx/>
                <a:uFillTx/>
                <a:latin typeface="Corbel" panose="020B0503020204020204"/>
                <a:ea typeface="+mj-ea"/>
                <a:cs typeface="+mj-cs"/>
              </a:rPr>
              <a:t>με Κινητική Αναπηρία</a:t>
            </a:r>
          </a:p>
        </p:txBody>
      </p:sp>
      <p:cxnSp>
        <p:nvCxnSpPr>
          <p:cNvPr id="7" name="Ευθεία γραμμή σύνδεσης 6">
            <a:extLst>
              <a:ext uri="{FF2B5EF4-FFF2-40B4-BE49-F238E27FC236}">
                <a16:creationId xmlns:a16="http://schemas.microsoft.com/office/drawing/2014/main" id="{E4D855E2-7777-768F-79E6-F83C7A02A3EE}"/>
              </a:ext>
            </a:extLst>
          </p:cNvPr>
          <p:cNvCxnSpPr>
            <a:cxnSpLocks/>
          </p:cNvCxnSpPr>
          <p:nvPr/>
        </p:nvCxnSpPr>
        <p:spPr>
          <a:xfrm>
            <a:off x="338360" y="4811870"/>
            <a:ext cx="1435022" cy="0"/>
          </a:xfrm>
          <a:prstGeom prst="lin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cxnSp>
      <p:sp>
        <p:nvSpPr>
          <p:cNvPr id="8" name="Τίτλος 1">
            <a:extLst>
              <a:ext uri="{FF2B5EF4-FFF2-40B4-BE49-F238E27FC236}">
                <a16:creationId xmlns:a16="http://schemas.microsoft.com/office/drawing/2014/main" id="{97894E6B-030C-EC03-7228-3B2313E8FE5C}"/>
              </a:ext>
            </a:extLst>
          </p:cNvPr>
          <p:cNvSpPr txBox="1">
            <a:spLocks/>
          </p:cNvSpPr>
          <p:nvPr/>
        </p:nvSpPr>
        <p:spPr>
          <a:xfrm>
            <a:off x="7479976" y="6283109"/>
            <a:ext cx="541394"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16 -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pic>
        <p:nvPicPr>
          <p:cNvPr id="2" name="Εικόνα 1"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30C6EED1-77E9-4996-C6EB-85C9DD3738A5}"/>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035862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descr="Εικόνα που περιέχει κείμενο, υπολογιστής, φορητός υπολογιστής, στιγμιότυπο οθόνης&#10;&#10;Το περιεχόμενο που δημιουργείται από AI ενδέχεται να είναι εσφαλμένο.">
            <a:extLst>
              <a:ext uri="{FF2B5EF4-FFF2-40B4-BE49-F238E27FC236}">
                <a16:creationId xmlns:a16="http://schemas.microsoft.com/office/drawing/2014/main" id="{BDAADA54-F577-138B-F0BA-EA4C9EA45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275" y="1421592"/>
            <a:ext cx="9664725" cy="5436408"/>
          </a:xfrm>
          <a:prstGeom prst="rect">
            <a:avLst/>
          </a:prstGeom>
        </p:spPr>
      </p:pic>
      <p:sp>
        <p:nvSpPr>
          <p:cNvPr id="7" name="Θέση περιεχομένου 6">
            <a:extLst>
              <a:ext uri="{FF2B5EF4-FFF2-40B4-BE49-F238E27FC236}">
                <a16:creationId xmlns:a16="http://schemas.microsoft.com/office/drawing/2014/main" id="{B431E4A2-AF53-1EC2-779A-427B61207227}"/>
              </a:ext>
            </a:extLst>
          </p:cNvPr>
          <p:cNvSpPr>
            <a:spLocks noGrp="1"/>
          </p:cNvSpPr>
          <p:nvPr>
            <p:ph idx="1"/>
          </p:nvPr>
        </p:nvSpPr>
        <p:spPr>
          <a:xfrm>
            <a:off x="144854" y="90535"/>
            <a:ext cx="11941521" cy="932507"/>
          </a:xfrm>
        </p:spPr>
        <p:txBody>
          <a:bodyPr>
            <a:normAutofit fontScale="85000" lnSpcReduction="10000"/>
          </a:bodyPr>
          <a:lstStyle/>
          <a:p>
            <a:pPr marL="0" indent="0">
              <a:buNone/>
            </a:pPr>
            <a:r>
              <a:rPr lang="el-GR" dirty="0">
                <a:solidFill>
                  <a:schemeClr val="tx1"/>
                </a:solidFill>
                <a:latin typeface="Arial" panose="020B0604020202020204" pitchFamily="34" charset="0"/>
                <a:cs typeface="Arial" panose="020B0604020202020204" pitchFamily="34" charset="0"/>
              </a:rPr>
              <a:t>Η Ακαδημία έχει στόχο και αποστολή να υπηρετήσει με οργανωμένο και επιστημονικό τρόπο, πάντα σε στενή συνεργασία με την Ομοσπονδία Κωφών Ελλάδων (ΟΜΚΕ) και εν γένει με την κοινότητα των κωφών, το δικαίωμα των ατόμων με κώφωση/βαρηκοΐα να επικοινωνούν στην επίσημη γλώσσα τους.</a:t>
            </a:r>
          </a:p>
        </p:txBody>
      </p:sp>
    </p:spTree>
    <p:extLst>
      <p:ext uri="{BB962C8B-B14F-4D97-AF65-F5344CB8AC3E}">
        <p14:creationId xmlns:p14="http://schemas.microsoft.com/office/powerpoint/2010/main" val="168168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DB6EE6C7-53BF-1B0D-0DDA-9D55E44A15A0}"/>
              </a:ext>
            </a:extLst>
          </p:cNvPr>
          <p:cNvSpPr>
            <a:spLocks noGrp="1"/>
          </p:cNvSpPr>
          <p:nvPr>
            <p:ph type="title"/>
          </p:nvPr>
        </p:nvSpPr>
        <p:spPr>
          <a:xfrm>
            <a:off x="914400" y="510988"/>
            <a:ext cx="9344578" cy="1156448"/>
          </a:xfrm>
        </p:spPr>
        <p:txBody>
          <a:bodyPr>
            <a:normAutofit/>
          </a:bodyPr>
          <a:lstStyle/>
          <a:p>
            <a:r>
              <a:rPr lang="el-GR">
                <a:solidFill>
                  <a:srgbClr val="FFFFFF"/>
                </a:solidFill>
                <a:latin typeface="Arial" panose="020B0604020202020204" pitchFamily="34" charset="0"/>
                <a:cs typeface="Arial" panose="020B0604020202020204" pitchFamily="34" charset="0"/>
              </a:rPr>
              <a:t>Κέντρο δια βίου μάθησης</a:t>
            </a:r>
          </a:p>
        </p:txBody>
      </p:sp>
      <p:sp>
        <p:nvSpPr>
          <p:cNvPr id="3" name="Θέση περιεχομένου 2">
            <a:extLst>
              <a:ext uri="{FF2B5EF4-FFF2-40B4-BE49-F238E27FC236}">
                <a16:creationId xmlns:a16="http://schemas.microsoft.com/office/drawing/2014/main" id="{BC9CA9FE-E04F-62C3-421D-ED8A4D9F9B4E}"/>
              </a:ext>
            </a:extLst>
          </p:cNvPr>
          <p:cNvSpPr>
            <a:spLocks noGrp="1"/>
          </p:cNvSpPr>
          <p:nvPr>
            <p:ph idx="1"/>
          </p:nvPr>
        </p:nvSpPr>
        <p:spPr>
          <a:xfrm>
            <a:off x="198304" y="2178424"/>
            <a:ext cx="6654188" cy="4679576"/>
          </a:xfrm>
        </p:spPr>
        <p:txBody>
          <a:bodyPr>
            <a:normAutofit fontScale="92500" lnSpcReduction="10000"/>
          </a:bodyPr>
          <a:lstStyle/>
          <a:p>
            <a:pPr marL="0" indent="0">
              <a:lnSpc>
                <a:spcPct val="110000"/>
              </a:lnSpc>
              <a:buNone/>
            </a:pPr>
            <a:r>
              <a:rPr lang="el-GR" sz="1800" dirty="0">
                <a:solidFill>
                  <a:schemeClr val="tx1"/>
                </a:solidFill>
                <a:latin typeface="Arial" panose="020B0604020202020204" pitchFamily="34" charset="0"/>
                <a:cs typeface="Arial" panose="020B0604020202020204" pitchFamily="34" charset="0"/>
              </a:rPr>
              <a:t>Το</a:t>
            </a:r>
            <a:r>
              <a:rPr lang="el-GR" sz="1800" b="1" dirty="0">
                <a:solidFill>
                  <a:schemeClr val="tx1"/>
                </a:solidFill>
                <a:latin typeface="Arial" panose="020B0604020202020204" pitchFamily="34" charset="0"/>
                <a:cs typeface="Arial" panose="020B0604020202020204" pitchFamily="34" charset="0"/>
              </a:rPr>
              <a:t> «</a:t>
            </a:r>
            <a:r>
              <a:rPr lang="el-GR" sz="1800" b="1" dirty="0" err="1">
                <a:solidFill>
                  <a:schemeClr val="tx1"/>
                </a:solidFill>
                <a:latin typeface="Arial" panose="020B0604020202020204" pitchFamily="34" charset="0"/>
                <a:cs typeface="Arial" panose="020B0604020202020204" pitchFamily="34" charset="0"/>
              </a:rPr>
              <a:t>ΙΝ.Ε.Σ.Α.μεΑ</a:t>
            </a:r>
            <a:r>
              <a:rPr lang="el-GR" sz="1800" b="1" dirty="0">
                <a:solidFill>
                  <a:schemeClr val="tx1"/>
                </a:solidFill>
                <a:latin typeface="Arial" panose="020B0604020202020204" pitchFamily="34" charset="0"/>
                <a:cs typeface="Arial" panose="020B0604020202020204" pitchFamily="34" charset="0"/>
              </a:rPr>
              <a:t>.-Κ.Δ.Β.Μ.»</a:t>
            </a:r>
            <a:r>
              <a:rPr lang="el-GR" sz="1800" dirty="0">
                <a:solidFill>
                  <a:schemeClr val="tx1"/>
                </a:solidFill>
                <a:latin typeface="Arial" panose="020B0604020202020204" pitchFamily="34" charset="0"/>
                <a:cs typeface="Arial" panose="020B0604020202020204" pitchFamily="34" charset="0"/>
              </a:rPr>
              <a:t> είναι </a:t>
            </a:r>
            <a:r>
              <a:rPr lang="el-GR" sz="1800" b="1" dirty="0">
                <a:solidFill>
                  <a:schemeClr val="tx1"/>
                </a:solidFill>
                <a:latin typeface="Arial" panose="020B0604020202020204" pitchFamily="34" charset="0"/>
                <a:cs typeface="Arial" panose="020B0604020202020204" pitchFamily="34" charset="0"/>
              </a:rPr>
              <a:t>πιστοποιημένο Κέντρο Διά Βίου Μάθησης: </a:t>
            </a:r>
            <a:endParaRPr lang="en-US" sz="1800" b="1" dirty="0">
              <a:solidFill>
                <a:schemeClr val="tx1"/>
              </a:solidFill>
              <a:latin typeface="Arial" panose="020B0604020202020204" pitchFamily="34" charset="0"/>
              <a:cs typeface="Arial" panose="020B0604020202020204" pitchFamily="34" charset="0"/>
            </a:endParaRPr>
          </a:p>
          <a:p>
            <a:pPr>
              <a:lnSpc>
                <a:spcPct val="110000"/>
              </a:lnSpc>
            </a:pPr>
            <a:r>
              <a:rPr lang="el-GR" sz="1800" dirty="0">
                <a:solidFill>
                  <a:schemeClr val="tx1"/>
                </a:solidFill>
                <a:latin typeface="Arial" panose="020B0604020202020204" pitchFamily="34" charset="0"/>
                <a:cs typeface="Arial" panose="020B0604020202020204" pitchFamily="34" charset="0"/>
              </a:rPr>
              <a:t>διαθέτει μία δομή στο </a:t>
            </a:r>
            <a:r>
              <a:rPr lang="el-GR" sz="1800" b="1" dirty="0">
                <a:solidFill>
                  <a:schemeClr val="tx1"/>
                </a:solidFill>
                <a:latin typeface="Arial" panose="020B0604020202020204" pitchFamily="34" charset="0"/>
                <a:cs typeface="Arial" panose="020B0604020202020204" pitchFamily="34" charset="0"/>
              </a:rPr>
              <a:t>κέντρο της Αθήνας</a:t>
            </a:r>
            <a:r>
              <a:rPr lang="en-US" sz="1800" b="1" dirty="0">
                <a:solidFill>
                  <a:schemeClr val="tx1"/>
                </a:solidFill>
                <a:latin typeface="Arial" panose="020B0604020202020204" pitchFamily="34" charset="0"/>
                <a:cs typeface="Arial" panose="020B0604020202020204" pitchFamily="34" charset="0"/>
              </a:rPr>
              <a:t>, </a:t>
            </a:r>
            <a:r>
              <a:rPr lang="el-GR" sz="1800" dirty="0">
                <a:solidFill>
                  <a:schemeClr val="tx1"/>
                </a:solidFill>
                <a:latin typeface="Arial" panose="020B0604020202020204" pitchFamily="34" charset="0"/>
                <a:cs typeface="Arial" panose="020B0604020202020204" pitchFamily="34" charset="0"/>
              </a:rPr>
              <a:t>στον</a:t>
            </a:r>
            <a:r>
              <a:rPr lang="el-GR" sz="1800" b="1" dirty="0">
                <a:solidFill>
                  <a:schemeClr val="tx1"/>
                </a:solidFill>
                <a:latin typeface="Arial" panose="020B0604020202020204" pitchFamily="34" charset="0"/>
                <a:cs typeface="Arial" panose="020B0604020202020204" pitchFamily="34" charset="0"/>
              </a:rPr>
              <a:t> Σταθμό Λαρίσης. </a:t>
            </a:r>
            <a:endParaRPr lang="en-US" sz="1800" b="1" dirty="0">
              <a:solidFill>
                <a:schemeClr val="tx1"/>
              </a:solidFill>
              <a:latin typeface="Arial" panose="020B0604020202020204" pitchFamily="34" charset="0"/>
              <a:cs typeface="Arial" panose="020B0604020202020204" pitchFamily="34" charset="0"/>
            </a:endParaRPr>
          </a:p>
          <a:p>
            <a:pPr marL="0" indent="0">
              <a:lnSpc>
                <a:spcPct val="110000"/>
              </a:lnSpc>
              <a:buNone/>
            </a:pPr>
            <a:r>
              <a:rPr lang="el-GR" sz="1800" b="1" dirty="0">
                <a:solidFill>
                  <a:schemeClr val="tx1"/>
                </a:solidFill>
                <a:latin typeface="Arial" panose="020B0604020202020204" pitchFamily="34" charset="0"/>
                <a:cs typeface="Arial" panose="020B0604020202020204" pitchFamily="34" charset="0"/>
              </a:rPr>
              <a:t>Η δομή δυναμικότητας 109 ατόμων είναι προσβάσιμη σε άτομα με αναπηρία και διαθέτει:</a:t>
            </a:r>
          </a:p>
          <a:p>
            <a:pPr>
              <a:lnSpc>
                <a:spcPct val="110000"/>
              </a:lnSpc>
            </a:pPr>
            <a:r>
              <a:rPr lang="el-GR" sz="1800" dirty="0">
                <a:solidFill>
                  <a:schemeClr val="tx1"/>
                </a:solidFill>
                <a:latin typeface="Arial" panose="020B0604020202020204" pitchFamily="34" charset="0"/>
                <a:cs typeface="Arial" panose="020B0604020202020204" pitchFamily="34" charset="0"/>
              </a:rPr>
              <a:t>άρτια εξοπλισμένες αίθουσες πληροφορικής</a:t>
            </a:r>
          </a:p>
          <a:p>
            <a:pPr>
              <a:lnSpc>
                <a:spcPct val="110000"/>
              </a:lnSpc>
            </a:pPr>
            <a:r>
              <a:rPr lang="el-GR" sz="1800" dirty="0">
                <a:solidFill>
                  <a:schemeClr val="tx1"/>
                </a:solidFill>
                <a:latin typeface="Arial" panose="020B0604020202020204" pitchFamily="34" charset="0"/>
                <a:cs typeface="Arial" panose="020B0604020202020204" pitchFamily="34" charset="0"/>
              </a:rPr>
              <a:t>άρτια εξοπλισμένες αίθουσες διδασκαλίας</a:t>
            </a:r>
          </a:p>
          <a:p>
            <a:pPr marL="0" indent="0">
              <a:lnSpc>
                <a:spcPct val="110000"/>
              </a:lnSpc>
              <a:buNone/>
            </a:pPr>
            <a:r>
              <a:rPr lang="el-GR" sz="1800" b="1" dirty="0">
                <a:solidFill>
                  <a:schemeClr val="tx1"/>
                </a:solidFill>
                <a:latin typeface="Arial" panose="020B0604020202020204" pitchFamily="34" charset="0"/>
                <a:cs typeface="Arial" panose="020B0604020202020204" pitchFamily="34" charset="0"/>
              </a:rPr>
              <a:t>Υλοποιεί:</a:t>
            </a:r>
          </a:p>
          <a:p>
            <a:pPr>
              <a:lnSpc>
                <a:spcPct val="110000"/>
              </a:lnSpc>
            </a:pPr>
            <a:r>
              <a:rPr lang="el-GR" sz="1800" b="1" dirty="0">
                <a:solidFill>
                  <a:schemeClr val="tx1"/>
                </a:solidFill>
                <a:latin typeface="Arial" panose="020B0604020202020204" pitchFamily="34" charset="0"/>
                <a:cs typeface="Arial" panose="020B0604020202020204" pitchFamily="34" charset="0"/>
              </a:rPr>
              <a:t>επιδοτούμενα και αυτοχρηματοδοτούμενα προγράμματα εκπαίδευσης ενηλίκων</a:t>
            </a:r>
            <a:r>
              <a:rPr lang="el-GR" sz="1800" dirty="0">
                <a:solidFill>
                  <a:schemeClr val="tx1"/>
                </a:solidFill>
                <a:latin typeface="Arial" panose="020B0604020202020204" pitchFamily="34" charset="0"/>
                <a:cs typeface="Arial" panose="020B0604020202020204" pitchFamily="34" charset="0"/>
              </a:rPr>
              <a:t>, για την απόκτηση- επικαιροποίηση-αναβάθμιση των γνώσεων και δεξιοτήτων, ώστε να ανταποκρίνονται στις σύγχρονες απαιτήσεις της αγοράς εργασίας σε διάφορους κλάδους</a:t>
            </a:r>
            <a:endParaRPr lang="el-GR" sz="1000" dirty="0"/>
          </a:p>
        </p:txBody>
      </p:sp>
      <p:pic>
        <p:nvPicPr>
          <p:cNvPr id="4" name="Picture 2" descr="Τετράδιο">
            <a:extLst>
              <a:ext uri="{FF2B5EF4-FFF2-40B4-BE49-F238E27FC236}">
                <a16:creationId xmlns:a16="http://schemas.microsoft.com/office/drawing/2014/main" id="{9DC3924C-5BDB-15EA-121B-DDFF36F2BB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10401" y="3099144"/>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978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 name="Rectangle 8">
            <a:extLst>
              <a:ext uri="{FF2B5EF4-FFF2-40B4-BE49-F238E27FC236}">
                <a16:creationId xmlns:a16="http://schemas.microsoft.com/office/drawing/2014/main" id="{C71F5A19-AFB8-4ED6-8F86-8FE92E25F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F7475D-5CD0-420F-8E59-B84F32727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1859C0D-E18A-4C86-B214-4AC5F1CB6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18929" cy="6858000"/>
          </a:xfrm>
          <a:custGeom>
            <a:avLst/>
            <a:gdLst>
              <a:gd name="connsiteX0" fmla="*/ 0 w 4618929"/>
              <a:gd name="connsiteY0" fmla="*/ 0 h 6858000"/>
              <a:gd name="connsiteX1" fmla="*/ 4618929 w 4618929"/>
              <a:gd name="connsiteY1" fmla="*/ 0 h 6858000"/>
              <a:gd name="connsiteX2" fmla="*/ 1187974 w 4618929"/>
              <a:gd name="connsiteY2" fmla="*/ 3430955 h 6858000"/>
              <a:gd name="connsiteX3" fmla="*/ 4442373 w 4618929"/>
              <a:gd name="connsiteY3" fmla="*/ 6857446 h 6858000"/>
              <a:gd name="connsiteX4" fmla="*/ 4464285 w 4618929"/>
              <a:gd name="connsiteY4" fmla="*/ 6858000 h 6858000"/>
              <a:gd name="connsiteX5" fmla="*/ 0 w 461892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929" h="6858000">
                <a:moveTo>
                  <a:pt x="0" y="0"/>
                </a:moveTo>
                <a:lnTo>
                  <a:pt x="4618929" y="0"/>
                </a:lnTo>
                <a:cubicBezTo>
                  <a:pt x="2724065" y="0"/>
                  <a:pt x="1187974" y="1536091"/>
                  <a:pt x="1187974" y="3430955"/>
                </a:cubicBezTo>
                <a:cubicBezTo>
                  <a:pt x="1187974" y="5266604"/>
                  <a:pt x="2629559" y="6765554"/>
                  <a:pt x="4442373" y="6857446"/>
                </a:cubicBezTo>
                <a:lnTo>
                  <a:pt x="4464285"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DFB95E54-BE12-490F-9316-09F0321A82C2}"/>
              </a:ext>
            </a:extLst>
          </p:cNvPr>
          <p:cNvSpPr>
            <a:spLocks noGrp="1"/>
          </p:cNvSpPr>
          <p:nvPr>
            <p:ph type="title"/>
          </p:nvPr>
        </p:nvSpPr>
        <p:spPr>
          <a:xfrm>
            <a:off x="2309465" y="1009816"/>
            <a:ext cx="8751470" cy="3385914"/>
          </a:xfrm>
        </p:spPr>
        <p:txBody>
          <a:bodyPr vert="horz" lIns="91440" tIns="45720" rIns="91440" bIns="45720" rtlCol="0" anchor="b">
            <a:normAutofit/>
          </a:bodyPr>
          <a:lstStyle/>
          <a:p>
            <a:pPr algn="ctr"/>
            <a:r>
              <a:rPr lang="en-US" sz="6600" b="1" dirty="0">
                <a:solidFill>
                  <a:srgbClr val="FFFFFF"/>
                </a:solidFill>
                <a:latin typeface="Arial" panose="020B0604020202020204" pitchFamily="34" charset="0"/>
                <a:cs typeface="Arial" panose="020B0604020202020204" pitchFamily="34" charset="0"/>
              </a:rPr>
              <a:t>ΣΑΣ ΕΥΧΑΡΙΣΤΟΥΜΕ</a:t>
            </a:r>
            <a:r>
              <a:rPr lang="el-GR" sz="6600" b="1" dirty="0">
                <a:solidFill>
                  <a:srgbClr val="FFFFFF"/>
                </a:solidFill>
                <a:latin typeface="Arial" panose="020B0604020202020204" pitchFamily="34" charset="0"/>
                <a:cs typeface="Arial" panose="020B0604020202020204" pitchFamily="34" charset="0"/>
              </a:rPr>
              <a:t> ΠΟΛΥ!!!</a:t>
            </a:r>
            <a:r>
              <a:rPr lang="en-US" sz="6600" b="1" dirty="0">
                <a:solidFill>
                  <a:srgbClr val="FFFFFF"/>
                </a:solidFill>
                <a:latin typeface="Arial" panose="020B0604020202020204" pitchFamily="34" charset="0"/>
                <a:cs typeface="Arial" panose="020B0604020202020204" pitchFamily="34" charset="0"/>
              </a:rPr>
              <a:t> </a:t>
            </a:r>
          </a:p>
        </p:txBody>
      </p:sp>
      <p:sp>
        <p:nvSpPr>
          <p:cNvPr id="15" name="Freeform: Shape 14">
            <a:extLst>
              <a:ext uri="{FF2B5EF4-FFF2-40B4-BE49-F238E27FC236}">
                <a16:creationId xmlns:a16="http://schemas.microsoft.com/office/drawing/2014/main" id="{12E616F4-2B04-4A83-B9CB-BD61C5724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2996" y="4677378"/>
            <a:ext cx="10739004" cy="2180622"/>
          </a:xfrm>
          <a:custGeom>
            <a:avLst/>
            <a:gdLst>
              <a:gd name="connsiteX0" fmla="*/ 3178561 w 10739004"/>
              <a:gd name="connsiteY0" fmla="*/ 0 h 2180622"/>
              <a:gd name="connsiteX1" fmla="*/ 3193852 w 10739004"/>
              <a:gd name="connsiteY1" fmla="*/ 0 h 2180622"/>
              <a:gd name="connsiteX2" fmla="*/ 10739004 w 10739004"/>
              <a:gd name="connsiteY2" fmla="*/ 0 h 2180622"/>
              <a:gd name="connsiteX3" fmla="*/ 10739004 w 10739004"/>
              <a:gd name="connsiteY3" fmla="*/ 2180622 h 2180622"/>
              <a:gd name="connsiteX4" fmla="*/ 0 w 10739004"/>
              <a:gd name="connsiteY4" fmla="*/ 2180622 h 2180622"/>
              <a:gd name="connsiteX5" fmla="*/ 16470 w 10739004"/>
              <a:gd name="connsiteY5" fmla="*/ 2134074 h 2180622"/>
              <a:gd name="connsiteX6" fmla="*/ 3017296 w 10739004"/>
              <a:gd name="connsiteY6" fmla="*/ 4464 h 218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9004" h="2180622">
                <a:moveTo>
                  <a:pt x="3178561" y="0"/>
                </a:moveTo>
                <a:lnTo>
                  <a:pt x="3193852" y="0"/>
                </a:lnTo>
                <a:lnTo>
                  <a:pt x="10739004" y="0"/>
                </a:lnTo>
                <a:lnTo>
                  <a:pt x="10739004" y="2180622"/>
                </a:lnTo>
                <a:lnTo>
                  <a:pt x="0" y="2180622"/>
                </a:lnTo>
                <a:lnTo>
                  <a:pt x="16470" y="2134074"/>
                </a:lnTo>
                <a:cubicBezTo>
                  <a:pt x="506892" y="933772"/>
                  <a:pt x="1657686" y="73383"/>
                  <a:pt x="3017296" y="4464"/>
                </a:cubicBezTo>
                <a:close/>
              </a:path>
            </a:pathLst>
          </a:custGeom>
          <a:solidFill>
            <a:schemeClr val="accent2">
              <a:lumMod val="60000"/>
              <a:lumOff val="40000"/>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64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96BE0E-FC30-4168-BDFC-8DD4D1D42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2B0BF24-49CD-4259-B076-57BF640F2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00664" cy="6858000"/>
          </a:xfrm>
          <a:custGeom>
            <a:avLst/>
            <a:gdLst>
              <a:gd name="connsiteX0" fmla="*/ 0 w 6800664"/>
              <a:gd name="connsiteY0" fmla="*/ 0 h 6858000"/>
              <a:gd name="connsiteX1" fmla="*/ 1849345 w 6800664"/>
              <a:gd name="connsiteY1" fmla="*/ 0 h 6858000"/>
              <a:gd name="connsiteX2" fmla="*/ 1849345 w 6800664"/>
              <a:gd name="connsiteY2" fmla="*/ 1 h 6858000"/>
              <a:gd name="connsiteX3" fmla="*/ 6800664 w 6800664"/>
              <a:gd name="connsiteY3" fmla="*/ 1 h 6858000"/>
              <a:gd name="connsiteX4" fmla="*/ 3369709 w 6800664"/>
              <a:gd name="connsiteY4" fmla="*/ 3430956 h 6858000"/>
              <a:gd name="connsiteX5" fmla="*/ 6624108 w 6800664"/>
              <a:gd name="connsiteY5" fmla="*/ 6857447 h 6858000"/>
              <a:gd name="connsiteX6" fmla="*/ 6645980 w 6800664"/>
              <a:gd name="connsiteY6" fmla="*/ 6858000 h 6858000"/>
              <a:gd name="connsiteX7" fmla="*/ 0 w 680066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0664" h="6858000">
                <a:moveTo>
                  <a:pt x="0" y="0"/>
                </a:moveTo>
                <a:lnTo>
                  <a:pt x="1849345" y="0"/>
                </a:lnTo>
                <a:lnTo>
                  <a:pt x="1849345" y="1"/>
                </a:lnTo>
                <a:lnTo>
                  <a:pt x="6800664" y="1"/>
                </a:lnTo>
                <a:cubicBezTo>
                  <a:pt x="4905801" y="1"/>
                  <a:pt x="3369709" y="1536092"/>
                  <a:pt x="3369709" y="3430956"/>
                </a:cubicBezTo>
                <a:cubicBezTo>
                  <a:pt x="3369709" y="5266605"/>
                  <a:pt x="4811294" y="6765555"/>
                  <a:pt x="6624108" y="6857447"/>
                </a:cubicBezTo>
                <a:lnTo>
                  <a:pt x="6645980" y="6858000"/>
                </a:lnTo>
                <a:lnTo>
                  <a:pt x="0" y="685800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0A3F262-FC31-4211-8F69-56F78448E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00664" cy="6858000"/>
          </a:xfrm>
          <a:custGeom>
            <a:avLst/>
            <a:gdLst>
              <a:gd name="connsiteX0" fmla="*/ 0 w 6800664"/>
              <a:gd name="connsiteY0" fmla="*/ 0 h 6858000"/>
              <a:gd name="connsiteX1" fmla="*/ 1849345 w 6800664"/>
              <a:gd name="connsiteY1" fmla="*/ 0 h 6858000"/>
              <a:gd name="connsiteX2" fmla="*/ 1849345 w 6800664"/>
              <a:gd name="connsiteY2" fmla="*/ 1 h 6858000"/>
              <a:gd name="connsiteX3" fmla="*/ 6800664 w 6800664"/>
              <a:gd name="connsiteY3" fmla="*/ 1 h 6858000"/>
              <a:gd name="connsiteX4" fmla="*/ 3369709 w 6800664"/>
              <a:gd name="connsiteY4" fmla="*/ 3430956 h 6858000"/>
              <a:gd name="connsiteX5" fmla="*/ 6624108 w 6800664"/>
              <a:gd name="connsiteY5" fmla="*/ 6857447 h 6858000"/>
              <a:gd name="connsiteX6" fmla="*/ 6645980 w 6800664"/>
              <a:gd name="connsiteY6" fmla="*/ 6858000 h 6858000"/>
              <a:gd name="connsiteX7" fmla="*/ 0 w 680066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0664" h="6858000">
                <a:moveTo>
                  <a:pt x="0" y="0"/>
                </a:moveTo>
                <a:lnTo>
                  <a:pt x="1849345" y="0"/>
                </a:lnTo>
                <a:lnTo>
                  <a:pt x="1849345" y="1"/>
                </a:lnTo>
                <a:lnTo>
                  <a:pt x="6800664" y="1"/>
                </a:lnTo>
                <a:cubicBezTo>
                  <a:pt x="4905801" y="1"/>
                  <a:pt x="3369709" y="1536092"/>
                  <a:pt x="3369709" y="3430956"/>
                </a:cubicBezTo>
                <a:cubicBezTo>
                  <a:pt x="3369709" y="5266605"/>
                  <a:pt x="4811294" y="6765555"/>
                  <a:pt x="6624108" y="6857447"/>
                </a:cubicBezTo>
                <a:lnTo>
                  <a:pt x="6645980" y="6858000"/>
                </a:lnTo>
                <a:lnTo>
                  <a:pt x="0" y="6858000"/>
                </a:lnTo>
                <a:close/>
              </a:path>
            </a:pathLst>
          </a:custGeom>
          <a:solidFill>
            <a:schemeClr val="accent2">
              <a:alpha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47C0B86-386E-472B-B980-775A3B3C0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52800" cy="6856084"/>
          </a:xfrm>
          <a:custGeom>
            <a:avLst/>
            <a:gdLst>
              <a:gd name="connsiteX0" fmla="*/ 0 w 3352800"/>
              <a:gd name="connsiteY0" fmla="*/ 0 h 6856084"/>
              <a:gd name="connsiteX1" fmla="*/ 3352800 w 3352800"/>
              <a:gd name="connsiteY1" fmla="*/ 0 h 6856084"/>
              <a:gd name="connsiteX2" fmla="*/ 3352800 w 3352800"/>
              <a:gd name="connsiteY2" fmla="*/ 3427044 h 6856084"/>
              <a:gd name="connsiteX3" fmla="*/ 3352800 w 3352800"/>
              <a:gd name="connsiteY3" fmla="*/ 3442336 h 6856084"/>
              <a:gd name="connsiteX4" fmla="*/ 3352413 w 3352800"/>
              <a:gd name="connsiteY4" fmla="*/ 3442336 h 6856084"/>
              <a:gd name="connsiteX5" fmla="*/ 3348336 w 3352800"/>
              <a:gd name="connsiteY5" fmla="*/ 3603600 h 6856084"/>
              <a:gd name="connsiteX6" fmla="*/ 92918 w 3352800"/>
              <a:gd name="connsiteY6" fmla="*/ 6853808 h 6856084"/>
              <a:gd name="connsiteX7" fmla="*/ 0 w 3352800"/>
              <a:gd name="connsiteY7" fmla="*/ 6856084 h 685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800" h="6856084">
                <a:moveTo>
                  <a:pt x="0" y="0"/>
                </a:moveTo>
                <a:lnTo>
                  <a:pt x="3352800" y="0"/>
                </a:lnTo>
                <a:lnTo>
                  <a:pt x="3352800" y="3427044"/>
                </a:lnTo>
                <a:lnTo>
                  <a:pt x="3352800" y="3442336"/>
                </a:lnTo>
                <a:lnTo>
                  <a:pt x="3352413" y="3442336"/>
                </a:lnTo>
                <a:lnTo>
                  <a:pt x="3348336" y="3603600"/>
                </a:lnTo>
                <a:cubicBezTo>
                  <a:pt x="3259315" y="5359763"/>
                  <a:pt x="1849804" y="6767537"/>
                  <a:pt x="92918" y="6853808"/>
                </a:cubicBezTo>
                <a:lnTo>
                  <a:pt x="0" y="6856084"/>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DBA3767-2873-43B6-AABE-35F22EF5DB84}"/>
              </a:ext>
            </a:extLst>
          </p:cNvPr>
          <p:cNvSpPr>
            <a:spLocks noGrp="1"/>
          </p:cNvSpPr>
          <p:nvPr>
            <p:ph type="title"/>
          </p:nvPr>
        </p:nvSpPr>
        <p:spPr>
          <a:xfrm>
            <a:off x="88777" y="138568"/>
            <a:ext cx="3175246" cy="5049176"/>
          </a:xfrm>
        </p:spPr>
        <p:txBody>
          <a:bodyPr anchor="t">
            <a:noAutofit/>
          </a:bodyPr>
          <a:lstStyle/>
          <a:p>
            <a:r>
              <a:rPr lang="el-GR" sz="2400" b="1" i="0" dirty="0">
                <a:solidFill>
                  <a:schemeClr val="bg2"/>
                </a:solidFill>
                <a:effectLst/>
                <a:latin typeface="Arial" panose="020B0604020202020204" pitchFamily="34" charset="0"/>
                <a:cs typeface="Arial" panose="020B0604020202020204" pitchFamily="34" charset="0"/>
              </a:rPr>
              <a:t>Εστιάζουμε στην έρευνα, στην καινοτομία και στη δημιουργία γνώσης, με στόχο να συμβάλλουμε καταλυτικά:</a:t>
            </a:r>
            <a:br>
              <a:rPr lang="el-GR" sz="2800" b="1" i="0" dirty="0">
                <a:solidFill>
                  <a:schemeClr val="bg2"/>
                </a:solidFill>
                <a:effectLst/>
              </a:rPr>
            </a:br>
            <a:endParaRPr lang="el-GR" sz="2800" dirty="0">
              <a:solidFill>
                <a:schemeClr val="bg2"/>
              </a:solidFill>
            </a:endParaRPr>
          </a:p>
        </p:txBody>
      </p:sp>
      <p:sp>
        <p:nvSpPr>
          <p:cNvPr id="17" name="Θέση περιεχομένου 2">
            <a:extLst>
              <a:ext uri="{FF2B5EF4-FFF2-40B4-BE49-F238E27FC236}">
                <a16:creationId xmlns:a16="http://schemas.microsoft.com/office/drawing/2014/main" id="{6578CBEA-5644-43FA-AD26-22D7C818AE82}"/>
              </a:ext>
            </a:extLst>
          </p:cNvPr>
          <p:cNvSpPr>
            <a:spLocks noGrp="1"/>
          </p:cNvSpPr>
          <p:nvPr>
            <p:ph idx="1"/>
          </p:nvPr>
        </p:nvSpPr>
        <p:spPr>
          <a:xfrm>
            <a:off x="4267200" y="685800"/>
            <a:ext cx="7747246" cy="5491163"/>
          </a:xfrm>
        </p:spPr>
        <p:txBody>
          <a:bodyPr anchor="ctr">
            <a:noAutofit/>
          </a:bodyPr>
          <a:lstStyle/>
          <a:p>
            <a:r>
              <a:rPr lang="el-GR" sz="2200" dirty="0">
                <a:latin typeface="Arial" panose="020B0604020202020204" pitchFamily="34" charset="0"/>
                <a:cs typeface="Arial" panose="020B0604020202020204" pitchFamily="34" charset="0"/>
              </a:rPr>
              <a:t>στη διαμόρφωση ενός εθνικού πολιτικού και </a:t>
            </a:r>
            <a:r>
              <a:rPr lang="el-GR" sz="2200" dirty="0" err="1">
                <a:latin typeface="Arial" panose="020B0604020202020204" pitchFamily="34" charset="0"/>
                <a:cs typeface="Arial" panose="020B0604020202020204" pitchFamily="34" charset="0"/>
              </a:rPr>
              <a:t>δικαϊκού</a:t>
            </a:r>
            <a:r>
              <a:rPr lang="el-GR" sz="2200" dirty="0">
                <a:latin typeface="Arial" panose="020B0604020202020204" pitchFamily="34" charset="0"/>
                <a:cs typeface="Arial" panose="020B0604020202020204" pitchFamily="34" charset="0"/>
              </a:rPr>
              <a:t> πλαισίου για την αναπηρία και τις χρόνιες παθήσεις,</a:t>
            </a:r>
          </a:p>
          <a:p>
            <a:r>
              <a:rPr lang="el-GR" sz="2200" dirty="0">
                <a:latin typeface="Arial" panose="020B0604020202020204" pitchFamily="34" charset="0"/>
                <a:cs typeface="Arial" panose="020B0604020202020204" pitchFamily="34" charset="0"/>
              </a:rPr>
              <a:t>στην ενίσχυση της θεσμικής και επιχειρησιακής ικανότητας της </a:t>
            </a:r>
            <a:r>
              <a:rPr lang="el-GR" sz="2200" dirty="0" err="1">
                <a:latin typeface="Arial" panose="020B0604020202020204" pitchFamily="34" charset="0"/>
                <a:cs typeface="Arial" panose="020B0604020202020204" pitchFamily="34" charset="0"/>
              </a:rPr>
              <a:t>Ε.Σ.Α.μεΑ</a:t>
            </a:r>
            <a:r>
              <a:rPr lang="el-GR" sz="2200" dirty="0">
                <a:latin typeface="Arial" panose="020B0604020202020204" pitchFamily="34" charset="0"/>
                <a:cs typeface="Arial" panose="020B0604020202020204" pitchFamily="34" charset="0"/>
              </a:rPr>
              <a:t>. και των οργανώσεων-μελών της ανά τη χώρα,</a:t>
            </a:r>
          </a:p>
          <a:p>
            <a:r>
              <a:rPr lang="el-GR" sz="2200" dirty="0">
                <a:latin typeface="Arial" panose="020B0604020202020204" pitchFamily="34" charset="0"/>
                <a:cs typeface="Arial" panose="020B0604020202020204" pitchFamily="34" charset="0"/>
              </a:rPr>
              <a:t>στην ενδυνάμωση των ίδιων των ατόμων με αναπηρία, χρόνιες παθήσεις και των οικογενειών τους, αλλά και</a:t>
            </a:r>
          </a:p>
          <a:p>
            <a:r>
              <a:rPr lang="el-GR" sz="2200" dirty="0">
                <a:latin typeface="Arial" panose="020B0604020202020204" pitchFamily="34" charset="0"/>
                <a:cs typeface="Arial" panose="020B0604020202020204" pitchFamily="34" charset="0"/>
              </a:rPr>
              <a:t>στην αξιοποίηση του επιστημονικού-ερευνητικού προσωπικού με αναπηρία ή/και χρόνιες παθήσεις, της χώρας</a:t>
            </a:r>
          </a:p>
        </p:txBody>
      </p:sp>
    </p:spTree>
    <p:extLst>
      <p:ext uri="{BB962C8B-B14F-4D97-AF65-F5344CB8AC3E}">
        <p14:creationId xmlns:p14="http://schemas.microsoft.com/office/powerpoint/2010/main" val="1645118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3435376-AFB6-55BB-400E-8CC2BC9131ED}"/>
              </a:ext>
            </a:extLst>
          </p:cNvPr>
          <p:cNvSpPr>
            <a:spLocks noGrp="1"/>
          </p:cNvSpPr>
          <p:nvPr>
            <p:ph idx="1"/>
          </p:nvPr>
        </p:nvSpPr>
        <p:spPr>
          <a:xfrm>
            <a:off x="959666" y="986828"/>
            <a:ext cx="9869593" cy="5056163"/>
          </a:xfrm>
        </p:spPr>
        <p:txBody>
          <a:bodyPr/>
          <a:lstStyle/>
          <a:p>
            <a:pPr>
              <a:spcAft>
                <a:spcPts val="600"/>
              </a:spcAft>
            </a:pPr>
            <a:r>
              <a:rPr lang="el-GR" dirty="0">
                <a:solidFill>
                  <a:schemeClr val="tx1"/>
                </a:solidFill>
                <a:latin typeface="Arial" panose="020B0604020202020204" pitchFamily="34" charset="0"/>
                <a:cs typeface="Arial" panose="020B0604020202020204" pitchFamily="34" charset="0"/>
              </a:rPr>
              <a:t>Αποτελεί τον μοναδικό φορέα εκπαίδευσης στην Ελλάδα με εξειδίκευση στα δικαιώματα των ατόμων με αναπηρία και χρόνιες παθήσεις όλων των κατηγοριών και διαθέτει μητρώα εκπαιδευτών με και χωρίς αναπηρία/χρόνιες παθήσεις με εμπειρία σε διαφορετικά θεματικά αντικείμενα. </a:t>
            </a:r>
          </a:p>
          <a:p>
            <a:pPr>
              <a:spcAft>
                <a:spcPts val="600"/>
              </a:spcAft>
            </a:pPr>
            <a:r>
              <a:rPr lang="el-GR" dirty="0">
                <a:solidFill>
                  <a:schemeClr val="tx1"/>
                </a:solidFill>
                <a:latin typeface="Arial" panose="020B0604020202020204" pitchFamily="34" charset="0"/>
                <a:cs typeface="Arial" panose="020B0604020202020204" pitchFamily="34" charset="0"/>
              </a:rPr>
              <a:t>Διαθέτει πιστοποιημένο Κέντρο Δια Βίου Μάθησης στην Αθήνα, αριθ. άδειας 20243677(ΦΕΚ 1559/</a:t>
            </a:r>
            <a:r>
              <a:rPr lang="el-GR" dirty="0" err="1">
                <a:solidFill>
                  <a:schemeClr val="tx1"/>
                </a:solidFill>
                <a:latin typeface="Arial" panose="020B0604020202020204" pitchFamily="34" charset="0"/>
                <a:cs typeface="Arial" panose="020B0604020202020204" pitchFamily="34" charset="0"/>
              </a:rPr>
              <a:t>τ.Β</a:t>
            </a:r>
            <a:r>
              <a:rPr lang="el-GR" dirty="0">
                <a:solidFill>
                  <a:schemeClr val="tx1"/>
                </a:solidFill>
                <a:latin typeface="Arial" panose="020B0604020202020204" pitchFamily="34" charset="0"/>
                <a:cs typeface="Arial" panose="020B0604020202020204" pitchFamily="34" charset="0"/>
              </a:rPr>
              <a:t>./4.04.2022), μέσω του οποίου υλοποιεί προγράμματα εκπαίδευσης, κατάρτισης και δια βίου μάθησης. </a:t>
            </a:r>
          </a:p>
          <a:p>
            <a:pPr>
              <a:spcAft>
                <a:spcPts val="600"/>
              </a:spcAft>
            </a:pPr>
            <a:r>
              <a:rPr lang="el-GR" dirty="0">
                <a:solidFill>
                  <a:schemeClr val="tx1"/>
                </a:solidFill>
                <a:latin typeface="Arial" panose="020B0604020202020204" pitchFamily="34" charset="0"/>
                <a:cs typeface="Arial" panose="020B0604020202020204" pitchFamily="34" charset="0"/>
              </a:rPr>
              <a:t>Λειτουργεί την Ακαδημία Νοηματικής Γλώσσας στην Αθήνα</a:t>
            </a:r>
          </a:p>
          <a:p>
            <a:pPr>
              <a:spcAft>
                <a:spcPts val="600"/>
              </a:spcAft>
            </a:pPr>
            <a:r>
              <a:rPr lang="el-GR" dirty="0">
                <a:solidFill>
                  <a:schemeClr val="tx1"/>
                </a:solidFill>
                <a:latin typeface="Arial" panose="020B0604020202020204" pitchFamily="34" charset="0"/>
                <a:cs typeface="Arial" panose="020B0604020202020204" pitchFamily="34" charset="0"/>
              </a:rPr>
              <a:t>Παραρτήματα σε Λάρισα, Λαμία, Θεσσαλονίκη, Ηράκλειο, Πάτρα, Τρίπολη, Ιωάννινα, Κέρκυρα </a:t>
            </a:r>
          </a:p>
          <a:p>
            <a:pPr>
              <a:spcAft>
                <a:spcPts val="600"/>
              </a:spcAft>
            </a:pPr>
            <a:endParaRPr lang="el-GR" dirty="0"/>
          </a:p>
        </p:txBody>
      </p:sp>
    </p:spTree>
    <p:extLst>
      <p:ext uri="{BB962C8B-B14F-4D97-AF65-F5344CB8AC3E}">
        <p14:creationId xmlns:p14="http://schemas.microsoft.com/office/powerpoint/2010/main" val="217696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F95C5C-FBE3-42CB-A029-C907B401B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5F4668-AC50-40D9-9F1B-B23CB6D828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267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09B1BDA-9F0D-4681-9831-A7BD4C62E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1741" y="3249454"/>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7A2130C3-47F5-4671-95BC-A16BCFEAB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3790" y="3249455"/>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848793C1-53A3-4948-8016-BB34C920069D}"/>
              </a:ext>
            </a:extLst>
          </p:cNvPr>
          <p:cNvSpPr>
            <a:spLocks noGrp="1"/>
          </p:cNvSpPr>
          <p:nvPr>
            <p:ph type="title"/>
          </p:nvPr>
        </p:nvSpPr>
        <p:spPr>
          <a:xfrm>
            <a:off x="609601" y="685800"/>
            <a:ext cx="3262792" cy="3843241"/>
          </a:xfrm>
        </p:spPr>
        <p:txBody>
          <a:bodyPr anchor="t">
            <a:normAutofit/>
          </a:bodyPr>
          <a:lstStyle/>
          <a:p>
            <a:r>
              <a:rPr lang="el-GR" sz="2600" b="1" dirty="0">
                <a:solidFill>
                  <a:srgbClr val="FFFFFF"/>
                </a:solidFill>
                <a:latin typeface="Arial" panose="020B0604020202020204" pitchFamily="34" charset="0"/>
                <a:cs typeface="Arial" panose="020B0604020202020204" pitchFamily="34" charset="0"/>
              </a:rPr>
              <a:t>ΚΕΝΤΡΙΚΗ ΔΡΑΣΤΗΡΙΟΤΗΤΑ</a:t>
            </a:r>
          </a:p>
        </p:txBody>
      </p:sp>
      <p:graphicFrame>
        <p:nvGraphicFramePr>
          <p:cNvPr id="17" name="Θέση περιεχομένου 2">
            <a:extLst>
              <a:ext uri="{FF2B5EF4-FFF2-40B4-BE49-F238E27FC236}">
                <a16:creationId xmlns:a16="http://schemas.microsoft.com/office/drawing/2014/main" id="{F4352B26-8B14-43C8-A7E3-9A2C67B8AC99}"/>
              </a:ext>
            </a:extLst>
          </p:cNvPr>
          <p:cNvGraphicFramePr>
            <a:graphicFrameLocks noGrp="1"/>
          </p:cNvGraphicFramePr>
          <p:nvPr>
            <p:ph idx="1"/>
            <p:extLst>
              <p:ext uri="{D42A27DB-BD31-4B8C-83A1-F6EECF244321}">
                <p14:modId xmlns:p14="http://schemas.microsoft.com/office/powerpoint/2010/main" val="1021228051"/>
              </p:ext>
            </p:extLst>
          </p:nvPr>
        </p:nvGraphicFramePr>
        <p:xfrm>
          <a:off x="4481994" y="142875"/>
          <a:ext cx="7381874" cy="657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18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BC3F54-81A8-A049-97C4-1441130109E7}"/>
              </a:ext>
            </a:extLst>
          </p:cNvPr>
          <p:cNvSpPr>
            <a:spLocks noGrp="1"/>
          </p:cNvSpPr>
          <p:nvPr>
            <p:ph type="title"/>
          </p:nvPr>
        </p:nvSpPr>
        <p:spPr>
          <a:xfrm>
            <a:off x="905256" y="334977"/>
            <a:ext cx="9859313" cy="1041149"/>
          </a:xfrm>
        </p:spPr>
        <p:txBody>
          <a:bodyPr/>
          <a:lstStyle/>
          <a:p>
            <a:r>
              <a:rPr lang="el-GR" dirty="0">
                <a:latin typeface="Arial" panose="020B0604020202020204" pitchFamily="34" charset="0"/>
                <a:cs typeface="Arial" panose="020B0604020202020204" pitchFamily="34" charset="0"/>
              </a:rPr>
              <a:t>Αναλυτικότερα:</a:t>
            </a:r>
          </a:p>
        </p:txBody>
      </p:sp>
      <p:sp>
        <p:nvSpPr>
          <p:cNvPr id="3" name="Θέση περιεχομένου 2">
            <a:extLst>
              <a:ext uri="{FF2B5EF4-FFF2-40B4-BE49-F238E27FC236}">
                <a16:creationId xmlns:a16="http://schemas.microsoft.com/office/drawing/2014/main" id="{523FBE7B-5C02-D4BC-EA23-2950B5956157}"/>
              </a:ext>
            </a:extLst>
          </p:cNvPr>
          <p:cNvSpPr>
            <a:spLocks noGrp="1"/>
          </p:cNvSpPr>
          <p:nvPr>
            <p:ph idx="1"/>
          </p:nvPr>
        </p:nvSpPr>
        <p:spPr>
          <a:xfrm>
            <a:off x="905256" y="1376126"/>
            <a:ext cx="10049437" cy="4816443"/>
          </a:xfrm>
        </p:spPr>
        <p:txBody>
          <a:bodyPr>
            <a:normAutofit/>
          </a:bodyPr>
          <a:lstStyle/>
          <a:p>
            <a:pPr lvl="0"/>
            <a:r>
              <a:rPr lang="el-GR" dirty="0">
                <a:solidFill>
                  <a:schemeClr val="tx1"/>
                </a:solidFill>
                <a:latin typeface="Arial" panose="020B0604020202020204" pitchFamily="34" charset="0"/>
                <a:cs typeface="Arial" panose="020B0604020202020204" pitchFamily="34" charset="0"/>
              </a:rPr>
              <a:t>Παροχή υπηρεσιών εκπαίδευσης από το </a:t>
            </a:r>
            <a:r>
              <a:rPr lang="el-GR" dirty="0" err="1">
                <a:solidFill>
                  <a:schemeClr val="tx1"/>
                </a:solidFill>
                <a:latin typeface="Arial" panose="020B0604020202020204" pitchFamily="34" charset="0"/>
                <a:cs typeface="Arial" panose="020B0604020202020204" pitchFamily="34" charset="0"/>
              </a:rPr>
              <a:t>ΙΝ-ΕΣΑμεΑ</a:t>
            </a:r>
            <a:r>
              <a:rPr lang="el-GR" dirty="0">
                <a:solidFill>
                  <a:schemeClr val="tx1"/>
                </a:solidFill>
                <a:latin typeface="Arial" panose="020B0604020202020204" pitchFamily="34" charset="0"/>
                <a:cs typeface="Arial" panose="020B0604020202020204" pitchFamily="34" charset="0"/>
              </a:rPr>
              <a:t> για ανάγκες ΥΠΕΘΑ. Αντικείμενο αποτέλεσε η παροχή υπηρεσιών εκπαίδευσης σε εξήντα (60) στελέχη του ΥΠΕΘΑ, αναφορικά με την εξυπηρέτηση/συναλλαγή με πολίτες με αναπηρία και χρόνιες παθήσεις, διαδικασίες και τρόποι εκκένωσης σε καταστάσεις έκτακτης ανάγκης, φυσική και ψηφιακή προσβασιμότητα κ.λπ.</a:t>
            </a:r>
          </a:p>
          <a:p>
            <a:pPr lvl="0"/>
            <a:r>
              <a:rPr lang="el-GR" dirty="0">
                <a:solidFill>
                  <a:schemeClr val="tx1"/>
                </a:solidFill>
                <a:latin typeface="Arial" panose="020B0604020202020204" pitchFamily="34" charset="0"/>
                <a:cs typeface="Arial" panose="020B0604020202020204" pitchFamily="34" charset="0"/>
              </a:rPr>
              <a:t>Παροχή υπηρεσιών ασύγχρονης εκπαίδευσης για τις ανάγκες επιμόρφωσης του προσωπικού όλων των υπηρεσιών του Διεθνούς Αερολιμένα Αθηνών (ΔΑΑ) με σκοπό την εξειδικευμένη κατάρτισή τους σε ζητήματα εξυπηρέτησης και συνδιαλλαγής με επιβάτες από διαφορετικές κατηγορίες αναπηρίας, αλλά και την ευαισθητοποίησή τους στα ζητήματα αναπηρίας. </a:t>
            </a:r>
          </a:p>
          <a:p>
            <a:pPr marL="0" indent="0">
              <a:buNone/>
            </a:pPr>
            <a:endParaRPr lang="el-GR" dirty="0"/>
          </a:p>
          <a:p>
            <a:endParaRPr lang="el-GR" dirty="0"/>
          </a:p>
        </p:txBody>
      </p:sp>
    </p:spTree>
    <p:extLst>
      <p:ext uri="{BB962C8B-B14F-4D97-AF65-F5344CB8AC3E}">
        <p14:creationId xmlns:p14="http://schemas.microsoft.com/office/powerpoint/2010/main" val="2251363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90ECD79-7DDB-CBF6-75A5-011647EC44D0}"/>
              </a:ext>
            </a:extLst>
          </p:cNvPr>
          <p:cNvSpPr>
            <a:spLocks noGrp="1"/>
          </p:cNvSpPr>
          <p:nvPr>
            <p:ph idx="1"/>
          </p:nvPr>
        </p:nvSpPr>
        <p:spPr>
          <a:xfrm>
            <a:off x="778598" y="869133"/>
            <a:ext cx="10050662" cy="5173858"/>
          </a:xfrm>
        </p:spPr>
        <p:txBody>
          <a:bodyPr>
            <a:normAutofit/>
          </a:bodyPr>
          <a:lstStyle/>
          <a:p>
            <a:pPr lvl="0"/>
            <a:r>
              <a:rPr lang="el-GR" dirty="0">
                <a:solidFill>
                  <a:schemeClr val="tx1"/>
                </a:solidFill>
                <a:latin typeface="Arial" panose="020B0604020202020204" pitchFamily="34" charset="0"/>
                <a:cs typeface="Arial" panose="020B0604020202020204" pitchFamily="34" charset="0"/>
              </a:rPr>
              <a:t>Παροχή υπηρεσιών σύγχρονης και ασύγχρονης επιμόρφωσης των Στελεχών του Οργανισμού Λιμένος Ραφήνας, </a:t>
            </a:r>
            <a:r>
              <a:rPr lang="el-GR" dirty="0" err="1">
                <a:solidFill>
                  <a:schemeClr val="tx1"/>
                </a:solidFill>
                <a:latin typeface="Arial" panose="020B0604020202020204" pitchFamily="34" charset="0"/>
                <a:cs typeface="Arial" panose="020B0604020202020204" pitchFamily="34" charset="0"/>
              </a:rPr>
              <a:t>ΟΛΡ</a:t>
            </a:r>
            <a:r>
              <a:rPr lang="el-GR" dirty="0">
                <a:solidFill>
                  <a:schemeClr val="tx1"/>
                </a:solidFill>
                <a:latin typeface="Arial" panose="020B0604020202020204" pitchFamily="34" charset="0"/>
                <a:cs typeface="Arial" panose="020B0604020202020204" pitchFamily="34" charset="0"/>
              </a:rPr>
              <a:t>, για την εξυπηρέτηση/συναλλαγή επιβατών με αναπηρία ή/και χρόνιες παθήσεις και την προσβασιμότητα στους Λιμένες Ραφήνας &amp; Αγίας Μαρίνας, </a:t>
            </a:r>
          </a:p>
          <a:p>
            <a:pPr lvl="0"/>
            <a:r>
              <a:rPr lang="el-GR" dirty="0">
                <a:solidFill>
                  <a:schemeClr val="tx1"/>
                </a:solidFill>
                <a:latin typeface="Arial" panose="020B0604020202020204" pitchFamily="34" charset="0"/>
                <a:cs typeface="Arial" panose="020B0604020202020204" pitchFamily="34" charset="0"/>
              </a:rPr>
              <a:t>«Προγράμματα Δια Βίου Εκπαίδευσης για την αναπηρία και υποστηρικτικές δράσεις». Βασικό αντικείμενο η ενδυνάμωση των στελεχών του αναπηρικού κινήματος, των ατόμων με αναπηρία, των ατόμων με χρόνιες παθήσεις και των οικογενειών τους μέσω της κατάρτισής τους σε θεματικά όπως: η Σύμβαση του ΟΗΕ και το Εθνικό Σχέδιο Δράσης για τα Δικαιώματα των Ατόμων με Αναπηρία, Νέοι και Αναπηρία, Καταστάσεις Κρίσης &amp; Πολιτική Προστασία, Δικαιώματα Ατόμων με Αναπηρία στην Ευρωπαϊκή Ένωση κ.λπ.</a:t>
            </a:r>
          </a:p>
          <a:p>
            <a:r>
              <a:rPr lang="el-GR" dirty="0">
                <a:solidFill>
                  <a:schemeClr val="tx1"/>
                </a:solidFill>
                <a:latin typeface="Arial" panose="020B0604020202020204" pitchFamily="34" charset="0"/>
                <a:cs typeface="Arial" panose="020B0604020202020204" pitchFamily="34" charset="0"/>
              </a:rPr>
              <a:t>Μελέτη αναφορικά με τη θεσμοθέτηση της εθνικής κάρτας αναπηρίας του Υπουργείου Εργασίας και Κοινωνικών Υποθέσεων.</a:t>
            </a:r>
          </a:p>
          <a:p>
            <a:pPr lvl="0"/>
            <a:endParaRPr lang="el-GR"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604934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1AD00F9-27E3-0721-E852-032734363F4B}"/>
              </a:ext>
            </a:extLst>
          </p:cNvPr>
          <p:cNvSpPr>
            <a:spLocks noGrp="1"/>
          </p:cNvSpPr>
          <p:nvPr>
            <p:ph idx="1"/>
          </p:nvPr>
        </p:nvSpPr>
        <p:spPr>
          <a:xfrm>
            <a:off x="706170" y="298765"/>
            <a:ext cx="10176095" cy="6246890"/>
          </a:xfrm>
        </p:spPr>
        <p:txBody>
          <a:bodyPr>
            <a:normAutofit fontScale="92500" lnSpcReduction="10000"/>
          </a:bodyPr>
          <a:lstStyle/>
          <a:p>
            <a:r>
              <a:rPr lang="el-GR" sz="2200" dirty="0">
                <a:solidFill>
                  <a:schemeClr val="tx1"/>
                </a:solidFill>
                <a:latin typeface="Arial" panose="020B0604020202020204" pitchFamily="34" charset="0"/>
                <a:cs typeface="Arial" panose="020B0604020202020204" pitchFamily="34" charset="0"/>
              </a:rPr>
              <a:t>Θεωρητική και βιωματική  κατάρτιση για άνεργους του Δήμου Αθηναίων στην εξυπηρέτηση - συνδιαλλαγή με άτομα με αναπηρία &amp; χρόνιες παθήσεις. </a:t>
            </a:r>
          </a:p>
          <a:p>
            <a:r>
              <a:rPr lang="el-GR" sz="2200" dirty="0">
                <a:solidFill>
                  <a:schemeClr val="tx1"/>
                </a:solidFill>
                <a:latin typeface="Arial" panose="020B0604020202020204" pitchFamily="34" charset="0"/>
                <a:cs typeface="Arial" panose="020B0604020202020204" pitchFamily="34" charset="0"/>
              </a:rPr>
              <a:t>Πρόγραμμα σύγχρονης θεωρητικής και βιωματικής εκπαίδευσης για εξυπηρέτηση ατόμων με αναπηρία &amp; χρόνιες παθήσεις και φυσική και ψηφιακή προσβασιμότητα σε 1000 και πλέον εργαζόμενους στον Οργανισμό Λιμένος Πειραιά, ΟΛΠ. </a:t>
            </a:r>
          </a:p>
          <a:p>
            <a:pPr lvl="0"/>
            <a:r>
              <a:rPr lang="el-GR" sz="2200" dirty="0">
                <a:solidFill>
                  <a:schemeClr val="tx1"/>
                </a:solidFill>
                <a:latin typeface="Arial" panose="020B0604020202020204" pitchFamily="34" charset="0"/>
                <a:cs typeface="Arial" panose="020B0604020202020204" pitchFamily="34" charset="0"/>
              </a:rPr>
              <a:t>Πρόγραμμα σύγχρονης θεωρητικής και βιωματικής εκπαίδευσης σε Στελέχη του Πυροσβεστικού Σώματος</a:t>
            </a:r>
          </a:p>
          <a:p>
            <a:pPr lvl="0"/>
            <a:r>
              <a:rPr lang="el-GR" sz="2200" dirty="0">
                <a:solidFill>
                  <a:schemeClr val="tx1"/>
                </a:solidFill>
                <a:latin typeface="Arial" panose="020B0604020202020204" pitchFamily="34" charset="0"/>
                <a:cs typeface="Arial" panose="020B0604020202020204" pitchFamily="34" charset="0"/>
              </a:rPr>
              <a:t>Ολοκληρωμένο πρόγραμμα θεωρητικής και πρακτικής εκπαίδευσης, ενημέρωσης και ευαισθητοποίησης του ανθρώπινου δυναμικού του Μεγάρου Μουσικής Αθηνών σε θέματα διαχείρισης ατόμων με αναπηρία και ατόμων με μειωμένη κινητικότητα -65+ και θέματα προσβασιμότητας για 250 εργαζόμενους. </a:t>
            </a:r>
          </a:p>
          <a:p>
            <a:pPr lvl="0"/>
            <a:r>
              <a:rPr lang="el-GR" sz="2200" dirty="0">
                <a:solidFill>
                  <a:schemeClr val="tx1"/>
                </a:solidFill>
                <a:latin typeface="Arial" panose="020B0604020202020204" pitchFamily="34" charset="0"/>
                <a:cs typeface="Arial" panose="020B0604020202020204" pitchFamily="34" charset="0"/>
              </a:rPr>
              <a:t>Πρόγραμμα εκπαίδευσης για την επιμόρφωση των αξιωματικών και πληρωμάτων στα πλοία του στόλου του Ομίλου </a:t>
            </a:r>
            <a:r>
              <a:rPr lang="en-US" sz="2200" dirty="0">
                <a:solidFill>
                  <a:schemeClr val="tx1"/>
                </a:solidFill>
                <a:latin typeface="Arial" panose="020B0604020202020204" pitchFamily="34" charset="0"/>
                <a:cs typeface="Arial" panose="020B0604020202020204" pitchFamily="34" charset="0"/>
              </a:rPr>
              <a:t>Attica Group</a:t>
            </a:r>
            <a:r>
              <a:rPr lang="el-GR" sz="2200" dirty="0">
                <a:solidFill>
                  <a:schemeClr val="tx1"/>
                </a:solidFill>
                <a:latin typeface="Arial" panose="020B0604020202020204" pitchFamily="34" charset="0"/>
                <a:cs typeface="Arial" panose="020B0604020202020204" pitchFamily="34" charset="0"/>
              </a:rPr>
              <a:t> ο οποίος δραστηριοποιείται με τα εμπορικά σήματα </a:t>
            </a:r>
            <a:r>
              <a:rPr lang="el-GR" sz="2200" dirty="0" err="1">
                <a:solidFill>
                  <a:schemeClr val="tx1"/>
                </a:solidFill>
                <a:latin typeface="Arial" panose="020B0604020202020204" pitchFamily="34" charset="0"/>
                <a:cs typeface="Arial" panose="020B0604020202020204" pitchFamily="34" charset="0"/>
              </a:rPr>
              <a:t>Superfast</a:t>
            </a:r>
            <a:r>
              <a:rPr lang="el-GR" sz="2200" dirty="0">
                <a:solidFill>
                  <a:schemeClr val="tx1"/>
                </a:solidFill>
                <a:latin typeface="Arial" panose="020B0604020202020204" pitchFamily="34" charset="0"/>
                <a:cs typeface="Arial" panose="020B0604020202020204" pitchFamily="34" charset="0"/>
              </a:rPr>
              <a:t> </a:t>
            </a:r>
            <a:r>
              <a:rPr lang="el-GR" sz="2200" dirty="0" err="1">
                <a:solidFill>
                  <a:schemeClr val="tx1"/>
                </a:solidFill>
                <a:latin typeface="Arial" panose="020B0604020202020204" pitchFamily="34" charset="0"/>
                <a:cs typeface="Arial" panose="020B0604020202020204" pitchFamily="34" charset="0"/>
              </a:rPr>
              <a:t>Ferries</a:t>
            </a:r>
            <a:r>
              <a:rPr lang="el-GR" sz="2200" dirty="0">
                <a:solidFill>
                  <a:schemeClr val="tx1"/>
                </a:solidFill>
                <a:latin typeface="Arial" panose="020B0604020202020204" pitchFamily="34" charset="0"/>
                <a:cs typeface="Arial" panose="020B0604020202020204" pitchFamily="34" charset="0"/>
              </a:rPr>
              <a:t>, </a:t>
            </a:r>
            <a:r>
              <a:rPr lang="el-GR" sz="2200" dirty="0" err="1">
                <a:solidFill>
                  <a:schemeClr val="tx1"/>
                </a:solidFill>
                <a:latin typeface="Arial" panose="020B0604020202020204" pitchFamily="34" charset="0"/>
                <a:cs typeface="Arial" panose="020B0604020202020204" pitchFamily="34" charset="0"/>
              </a:rPr>
              <a:t>Blue</a:t>
            </a:r>
            <a:r>
              <a:rPr lang="el-GR" sz="2200" dirty="0">
                <a:solidFill>
                  <a:schemeClr val="tx1"/>
                </a:solidFill>
                <a:latin typeface="Arial" panose="020B0604020202020204" pitchFamily="34" charset="0"/>
                <a:cs typeface="Arial" panose="020B0604020202020204" pitchFamily="34" charset="0"/>
              </a:rPr>
              <a:t> </a:t>
            </a:r>
            <a:r>
              <a:rPr lang="el-GR" sz="2200" dirty="0" err="1">
                <a:solidFill>
                  <a:schemeClr val="tx1"/>
                </a:solidFill>
                <a:latin typeface="Arial" panose="020B0604020202020204" pitchFamily="34" charset="0"/>
                <a:cs typeface="Arial" panose="020B0604020202020204" pitchFamily="34" charset="0"/>
              </a:rPr>
              <a:t>Star</a:t>
            </a:r>
            <a:r>
              <a:rPr lang="el-GR" sz="2200" dirty="0">
                <a:solidFill>
                  <a:schemeClr val="tx1"/>
                </a:solidFill>
                <a:latin typeface="Arial" panose="020B0604020202020204" pitchFamily="34" charset="0"/>
                <a:cs typeface="Arial" panose="020B0604020202020204" pitchFamily="34" charset="0"/>
              </a:rPr>
              <a:t> </a:t>
            </a:r>
            <a:r>
              <a:rPr lang="el-GR" sz="2200" dirty="0" err="1">
                <a:solidFill>
                  <a:schemeClr val="tx1"/>
                </a:solidFill>
                <a:latin typeface="Arial" panose="020B0604020202020204" pitchFamily="34" charset="0"/>
                <a:cs typeface="Arial" panose="020B0604020202020204" pitchFamily="34" charset="0"/>
              </a:rPr>
              <a:t>Ferries</a:t>
            </a:r>
            <a:r>
              <a:rPr lang="el-GR" sz="2200" dirty="0">
                <a:solidFill>
                  <a:schemeClr val="tx1"/>
                </a:solidFill>
                <a:latin typeface="Arial" panose="020B0604020202020204" pitchFamily="34" charset="0"/>
                <a:cs typeface="Arial" panose="020B0604020202020204" pitchFamily="34" charset="0"/>
              </a:rPr>
              <a:t>, Hellenic </a:t>
            </a:r>
            <a:r>
              <a:rPr lang="el-GR" sz="2200" dirty="0" err="1">
                <a:solidFill>
                  <a:schemeClr val="tx1"/>
                </a:solidFill>
                <a:latin typeface="Arial" panose="020B0604020202020204" pitchFamily="34" charset="0"/>
                <a:cs typeface="Arial" panose="020B0604020202020204" pitchFamily="34" charset="0"/>
              </a:rPr>
              <a:t>Seaways</a:t>
            </a:r>
            <a:r>
              <a:rPr lang="el-GR" sz="2200" dirty="0">
                <a:solidFill>
                  <a:schemeClr val="tx1"/>
                </a:solidFill>
                <a:latin typeface="Arial" panose="020B0604020202020204" pitchFamily="34" charset="0"/>
                <a:cs typeface="Arial" panose="020B0604020202020204" pitchFamily="34" charset="0"/>
              </a:rPr>
              <a:t> και ΑΝΕΚ Lines, με σύγχρονη εξειδικευμένη εκπαίδευση σε θεωρητικό και σε πρακτικό επίπεδο εν πλω σε Ελλάδα και Ιταλία. </a:t>
            </a:r>
          </a:p>
          <a:p>
            <a:endParaRPr lang="el-GR" dirty="0"/>
          </a:p>
        </p:txBody>
      </p:sp>
    </p:spTree>
    <p:extLst>
      <p:ext uri="{BB962C8B-B14F-4D97-AF65-F5344CB8AC3E}">
        <p14:creationId xmlns:p14="http://schemas.microsoft.com/office/powerpoint/2010/main" val="206539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εξωτερικός χώρος/ύπαιθρος, κτίριο, Διαφημιστική πινακίδα&#10;&#10;Το περιεχόμενο που δημιουργείται από AI ενδέχεται να είναι εσφαλμένο.">
            <a:extLst>
              <a:ext uri="{FF2B5EF4-FFF2-40B4-BE49-F238E27FC236}">
                <a16:creationId xmlns:a16="http://schemas.microsoft.com/office/drawing/2014/main" id="{D35DDCD2-5AAA-6E8E-0C5D-2F2EE92EB5AD}"/>
              </a:ext>
            </a:extLst>
          </p:cNvPr>
          <p:cNvPicPr>
            <a:picLocks noGrp="1" noChangeAspect="1"/>
          </p:cNvPicPr>
          <p:nvPr>
            <p:ph idx="1"/>
          </p:nvPr>
        </p:nvPicPr>
        <p:blipFill>
          <a:blip r:embed="rId2"/>
          <a:stretch>
            <a:fillRect/>
          </a:stretch>
        </p:blipFill>
        <p:spPr>
          <a:xfrm>
            <a:off x="3621087" y="762000"/>
            <a:ext cx="8037251" cy="5324475"/>
          </a:xfrm>
          <a:effectLst/>
        </p:spPr>
      </p:pic>
      <p:sp>
        <p:nvSpPr>
          <p:cNvPr id="10" name="Τίτλος 1">
            <a:extLst>
              <a:ext uri="{FF2B5EF4-FFF2-40B4-BE49-F238E27FC236}">
                <a16:creationId xmlns:a16="http://schemas.microsoft.com/office/drawing/2014/main" id="{E4EE501B-0572-21C6-D589-1EE666E91E80}"/>
              </a:ext>
            </a:extLst>
          </p:cNvPr>
          <p:cNvSpPr>
            <a:spLocks noGrp="1"/>
          </p:cNvSpPr>
          <p:nvPr>
            <p:ph type="title"/>
          </p:nvPr>
        </p:nvSpPr>
        <p:spPr>
          <a:xfrm>
            <a:off x="252413" y="1123950"/>
            <a:ext cx="2947987" cy="4600575"/>
          </a:xfrm>
        </p:spPr>
        <p:txBody>
          <a:bodyPr/>
          <a:lstStyle/>
          <a:p>
            <a:r>
              <a:rPr lang="el-GR" dirty="0"/>
              <a:t>Επιμόρφωση Προσωπικού</a:t>
            </a:r>
            <a:br>
              <a:rPr lang="el-GR" dirty="0"/>
            </a:br>
            <a:r>
              <a:rPr lang="el-GR" b="1" dirty="0"/>
              <a:t>/ Μέγαρο Μουσικής Αθηνών</a:t>
            </a:r>
          </a:p>
        </p:txBody>
      </p:sp>
      <p:pic>
        <p:nvPicPr>
          <p:cNvPr id="13" name="Εικόνα 12" descr="Εικόνα που περιέχει κείμενο, clipart, γραφικά, αφίσα&#10;&#10;Το περιεχόμενο που δημιουργείται από AI ενδέχεται να είναι εσφαλμένο.">
            <a:extLst>
              <a:ext uri="{FF2B5EF4-FFF2-40B4-BE49-F238E27FC236}">
                <a16:creationId xmlns:a16="http://schemas.microsoft.com/office/drawing/2014/main" id="{3A07A7F4-BDB0-F485-A65C-AEF4A092869B}"/>
              </a:ext>
            </a:extLst>
          </p:cNvPr>
          <p:cNvPicPr>
            <a:picLocks noChangeAspect="1"/>
          </p:cNvPicPr>
          <p:nvPr/>
        </p:nvPicPr>
        <p:blipFill>
          <a:blip r:embed="rId3"/>
          <a:stretch>
            <a:fillRect/>
          </a:stretch>
        </p:blipFill>
        <p:spPr>
          <a:xfrm>
            <a:off x="406705" y="1133475"/>
            <a:ext cx="646963" cy="796925"/>
          </a:xfrm>
          <a:prstGeom prst="rect">
            <a:avLst/>
          </a:prstGeom>
          <a:effectLst>
            <a:outerShdw blurRad="50800" dist="38100" dir="2700000" algn="tl" rotWithShape="0">
              <a:prstClr val="black">
                <a:alpha val="40000"/>
              </a:prstClr>
            </a:outerShdw>
          </a:effectLst>
        </p:spPr>
      </p:pic>
      <p:sp>
        <p:nvSpPr>
          <p:cNvPr id="14" name="Τίτλος 1">
            <a:extLst>
              <a:ext uri="{FF2B5EF4-FFF2-40B4-BE49-F238E27FC236}">
                <a16:creationId xmlns:a16="http://schemas.microsoft.com/office/drawing/2014/main" id="{D002F241-4332-5B1D-43BC-9D7E9B397388}"/>
              </a:ext>
            </a:extLst>
          </p:cNvPr>
          <p:cNvSpPr txBox="1">
            <a:spLocks/>
          </p:cNvSpPr>
          <p:nvPr/>
        </p:nvSpPr>
        <p:spPr>
          <a:xfrm>
            <a:off x="7479976" y="6283109"/>
            <a:ext cx="391895" cy="25349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1200" b="0" i="0" u="none" strike="noStrike" kern="1200" cap="none" spc="-60" normalizeH="0" baseline="0" noProof="0" dirty="0">
                <a:ln>
                  <a:noFill/>
                </a:ln>
                <a:solidFill>
                  <a:srgbClr val="000000"/>
                </a:solidFill>
                <a:effectLst/>
                <a:uLnTx/>
                <a:uFillTx/>
                <a:latin typeface="Corbel" panose="020B0503020204020204"/>
                <a:ea typeface="+mj-ea"/>
                <a:cs typeface="+mj-cs"/>
              </a:rPr>
              <a:t>- </a:t>
            </a:r>
            <a:r>
              <a:rPr kumimoji="0" lang="el-GR" sz="1200" b="0"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rPr>
              <a:t>1 -</a:t>
            </a:r>
            <a:endParaRPr kumimoji="0" lang="el-GR" sz="1200" b="1" i="0" u="none" strike="noStrike" kern="1200" cap="none" spc="-60" normalizeH="0" baseline="0" noProof="0" dirty="0">
              <a:ln>
                <a:noFill/>
              </a:ln>
              <a:solidFill>
                <a:srgbClr val="000000"/>
              </a:solidFill>
              <a:effectLst/>
              <a:uLnTx/>
              <a:uFillTx/>
              <a:latin typeface="Liberation Sans Narrow" panose="020B0606020202030204" pitchFamily="34" charset="0"/>
              <a:ea typeface="+mj-ea"/>
              <a:cs typeface="+mj-cs"/>
            </a:endParaRPr>
          </a:p>
        </p:txBody>
      </p:sp>
    </p:spTree>
    <p:extLst>
      <p:ext uri="{BB962C8B-B14F-4D97-AF65-F5344CB8AC3E}">
        <p14:creationId xmlns:p14="http://schemas.microsoft.com/office/powerpoint/2010/main" val="22966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258</TotalTime>
  <Words>1053</Words>
  <Application>Microsoft Office PowerPoint</Application>
  <PresentationFormat>Ευρεία οθόνη</PresentationFormat>
  <Paragraphs>97</Paragraphs>
  <Slides>26</Slides>
  <Notes>1</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26</vt:i4>
      </vt:variant>
    </vt:vector>
  </HeadingPairs>
  <TitlesOfParts>
    <vt:vector size="35" baseType="lpstr">
      <vt:lpstr>Aptos</vt:lpstr>
      <vt:lpstr>Arial</vt:lpstr>
      <vt:lpstr>Arial Nova Light</vt:lpstr>
      <vt:lpstr>Corbel</vt:lpstr>
      <vt:lpstr>Elephant</vt:lpstr>
      <vt:lpstr>Liberation Sans Narrow</vt:lpstr>
      <vt:lpstr>Wingdings 2</vt:lpstr>
      <vt:lpstr>ModOverlayVTI</vt:lpstr>
      <vt:lpstr>Πλαίσιο</vt:lpstr>
      <vt:lpstr> Ινστιτούτο Εθνικής Συνομοσπονδίας Ατόμων με Αναπηρία, ΙΝ-ΕΣΑμεΑ </vt:lpstr>
      <vt:lpstr>Παρουσίαση του PowerPoint</vt:lpstr>
      <vt:lpstr>Εστιάζουμε στην έρευνα, στην καινοτομία και στη δημιουργία γνώσης, με στόχο να συμβάλλουμε καταλυτικά: </vt:lpstr>
      <vt:lpstr>Παρουσίαση του PowerPoint</vt:lpstr>
      <vt:lpstr>ΚΕΝΤΡΙΚΗ ΔΡΑΣΤΗΡΙΟΤΗΤΑ</vt:lpstr>
      <vt:lpstr>Αναλυτικότερα:</vt:lpstr>
      <vt:lpstr>Παρουσίαση του PowerPoint</vt:lpstr>
      <vt:lpstr>Παρουσίαση του PowerPoint</vt:lpstr>
      <vt:lpstr>Επιμόρφωση Προσωπικού / Μέγαρο Μουσικής Αθηνών</vt:lpstr>
      <vt:lpstr>Επιμόρφωση Προσωπικού / Μέγαρο Μουσικής Αθηνών</vt:lpstr>
      <vt:lpstr>Επιμόρφωση Προσωπικού / Μέγαρο Μουσικής Αθηνών</vt:lpstr>
      <vt:lpstr>Επιμόρφωση Προσωπικού / Μέγαρο Μουσικής Αθηνών</vt:lpstr>
      <vt:lpstr>Επιμόρφωση Προσωπικού / Μέγαρο Μουσικής Αθηνών</vt:lpstr>
      <vt:lpstr>Επιμόρφωση Προσωπικού / Μέγαρο Μουσικής Αθηνών</vt:lpstr>
      <vt:lpstr>Επιμόρφωση Προσωπικού / Μέγαρο Μουσικής Αθηνών</vt:lpstr>
      <vt:lpstr>Επιμόρφωση Προσωπικού / Όμιλος Attica Group</vt:lpstr>
      <vt:lpstr>Επιμόρφωση Προσωπικού / Όμιλος Attica Group</vt:lpstr>
      <vt:lpstr>Επιμόρφωση Προσωπικού / Όμιλος Attica Group</vt:lpstr>
      <vt:lpstr>Επιμόρφωση Προσωπικού / Όμιλος Attica Group</vt:lpstr>
      <vt:lpstr>Επιμόρφωση Προσωπικού / Όμιλος Attica Group</vt:lpstr>
      <vt:lpstr>Επιμόρφωση Προσωπικού / Οργανισμός Λιμένα Πειραιώς Α.Ε</vt:lpstr>
      <vt:lpstr>Επιμόρφωση Προσωπικού / Οργανισμός Λιμένα Πειραιώς Α.Ε</vt:lpstr>
      <vt:lpstr>Επιμόρφωση Προσωπικού / Οργανισμός Λιμένα Πειραιώς Α.Ε</vt:lpstr>
      <vt:lpstr>Παρουσίαση του PowerPoint</vt:lpstr>
      <vt:lpstr>Κέντρο δια βίου μάθησης</vt:lpstr>
      <vt:lpstr>ΣΑΣ ΕΥΧΑΡΙΣΤΟΥΜΕ ΠΟΛΥ!!!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Ινστιτούτο Εθνικής Συνομοσπονδίας Ατόμων με Αναπηρία &amp; Χρόνιες Παθήσεις</dc:title>
  <dc:creator>Evelina Kallimani</dc:creator>
  <cp:lastModifiedBy>tkatsani</cp:lastModifiedBy>
  <cp:revision>32</cp:revision>
  <dcterms:created xsi:type="dcterms:W3CDTF">2021-10-31T19:35:03Z</dcterms:created>
  <dcterms:modified xsi:type="dcterms:W3CDTF">2025-10-06T06:59:05Z</dcterms:modified>
</cp:coreProperties>
</file>