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34"/>
  </p:notesMasterIdLst>
  <p:sldIdLst>
    <p:sldId id="256" r:id="rId2"/>
    <p:sldId id="257" r:id="rId3"/>
    <p:sldId id="259" r:id="rId4"/>
    <p:sldId id="262" r:id="rId5"/>
    <p:sldId id="264" r:id="rId6"/>
    <p:sldId id="261" r:id="rId7"/>
    <p:sldId id="265" r:id="rId8"/>
    <p:sldId id="266" r:id="rId9"/>
    <p:sldId id="267" r:id="rId10"/>
    <p:sldId id="269" r:id="rId11"/>
    <p:sldId id="270" r:id="rId12"/>
    <p:sldId id="271" r:id="rId13"/>
    <p:sldId id="272" r:id="rId14"/>
    <p:sldId id="292" r:id="rId15"/>
    <p:sldId id="273" r:id="rId16"/>
    <p:sldId id="274" r:id="rId17"/>
    <p:sldId id="275" r:id="rId18"/>
    <p:sldId id="277" r:id="rId19"/>
    <p:sldId id="291" r:id="rId20"/>
    <p:sldId id="289" r:id="rId21"/>
    <p:sldId id="285" r:id="rId22"/>
    <p:sldId id="284" r:id="rId23"/>
    <p:sldId id="287" r:id="rId24"/>
    <p:sldId id="294" r:id="rId25"/>
    <p:sldId id="279" r:id="rId26"/>
    <p:sldId id="276" r:id="rId27"/>
    <p:sldId id="280" r:id="rId28"/>
    <p:sldId id="282" r:id="rId29"/>
    <p:sldId id="295" r:id="rId30"/>
    <p:sldId id="283" r:id="rId31"/>
    <p:sldId id="293" r:id="rId32"/>
    <p:sldId id="296"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A111915-BE36-4E01-A7E5-04B1672EAD32}" styleName="Φωτεινό στυλ 2 - Έμφαση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Φωτεινό στυλ 2 - Έμφαση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Φωτεινό στυλ 2 - Έμφαση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Φωτεινό στυλ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Στυλ με θέμα 2 - Έμφαση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06799F8-075E-4A3A-A7F6-7FBC6576F1A4}" styleName="Στυλ με θέμα 2 - Έμφαση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2" d="100"/>
          <a:sy n="102" d="100"/>
        </p:scale>
        <p:origin x="14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16_11\TABLES\&#917;&#925;&#919;&#924;&#917;&#929;&#937;&#931;&#9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04197010740852"/>
          <c:y val="2.3012388932272438E-2"/>
          <c:w val="0.60795109949960791"/>
          <c:h val="0.81536839661467664"/>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80F3-4E3F-8F59-80FA9592E3ED}"/>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0F3-4E3F-8F59-80FA9592E3ED}"/>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80F3-4E3F-8F59-80FA9592E3ED}"/>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80F3-4E3F-8F59-80FA9592E3ED}"/>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80F3-4E3F-8F59-80FA9592E3ED}"/>
              </c:ext>
            </c:extLst>
          </c:dPt>
          <c:dLbls>
            <c:spPr>
              <a:noFill/>
              <a:ln>
                <a:noFill/>
              </a:ln>
              <a:effectLst/>
            </c:spPr>
            <c:txPr>
              <a:bodyPr rot="0" spcFirstLastPara="1" vertOverflow="ellipsis" vert="horz" wrap="square" anchor="ctr" anchorCtr="1"/>
              <a:lstStyle/>
              <a:p>
                <a:pPr>
                  <a:defRPr sz="1500" b="1" i="0" u="none" strike="noStrike" kern="1200" baseline="0">
                    <a:solidFill>
                      <a:schemeClr val="bg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'WEIGHT CASES'!$M$4:$M$8</c:f>
              <c:strCache>
                <c:ptCount val="5"/>
                <c:pt idx="0">
                  <c:v>Πάρα πολύ</c:v>
                </c:pt>
                <c:pt idx="1">
                  <c:v>Πολύ</c:v>
                </c:pt>
                <c:pt idx="2">
                  <c:v>Αρκετά</c:v>
                </c:pt>
                <c:pt idx="3">
                  <c:v>Λίγο</c:v>
                </c:pt>
                <c:pt idx="4">
                  <c:v>Καθόλου</c:v>
                </c:pt>
              </c:strCache>
            </c:strRef>
          </c:cat>
          <c:val>
            <c:numRef>
              <c:f>'WEIGHT CASES'!$N$4:$N$8</c:f>
              <c:numCache>
                <c:formatCode>###0.0</c:formatCode>
                <c:ptCount val="5"/>
                <c:pt idx="0">
                  <c:v>8.2381533672869889</c:v>
                </c:pt>
                <c:pt idx="1">
                  <c:v>14.130398704790034</c:v>
                </c:pt>
                <c:pt idx="2">
                  <c:v>38.110955807237495</c:v>
                </c:pt>
                <c:pt idx="3">
                  <c:v>32.798825755200411</c:v>
                </c:pt>
                <c:pt idx="4">
                  <c:v>6.6792548856179899</c:v>
                </c:pt>
              </c:numCache>
            </c:numRef>
          </c:val>
          <c:extLst>
            <c:ext xmlns:c16="http://schemas.microsoft.com/office/drawing/2014/chart" uri="{C3380CC4-5D6E-409C-BE32-E72D297353CC}">
              <c16:uniqueId val="{0000000A-80F3-4E3F-8F59-80FA9592E3E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latin typeface="Constantia" panose="02030602050306030303" pitchFamily="18" charset="0"/>
              <a:ea typeface="+mn-ea"/>
              <a:cs typeface="+mn-cs"/>
            </a:defRPr>
          </a:pPr>
          <a:endParaRPr lang="el-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bg1"/>
          </a:solidFill>
          <a:latin typeface="Constantia" panose="02030602050306030303" pitchFamily="18" charset="0"/>
        </a:defRPr>
      </a:pPr>
      <a:endParaRPr lang="el-G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780760975076534"/>
          <c:y val="1.4347829034131263E-2"/>
          <c:w val="0.4821923902492346"/>
          <c:h val="0.94739129354151874"/>
        </c:manualLayout>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support!$H$2:$H$8</c:f>
              <c:strCache>
                <c:ptCount val="7"/>
                <c:pt idx="0">
                  <c:v>Δεν λαμβάνω βοήθεια παρότι χρειάζομαι</c:v>
                </c:pt>
                <c:pt idx="1">
                  <c:v>Από μέλος/οι του νοικοκυριού</c:v>
                </c:pt>
                <c:pt idx="2">
                  <c:v>Από άτομο του κοινωνικού μου περιβάλλοντός μου που δεν ζει μαζί μου (συγγενή/ φίλο/ γείτονα κ.α.)  χωρίς αμοιβή</c:v>
                </c:pt>
                <c:pt idx="3">
                  <c:v>Από έμμισθο φροντιστή ή βοηθό ή συνοδό κόστος του οποίου βαρύνει το νοικοκυριό</c:v>
                </c:pt>
                <c:pt idx="4">
                  <c:v>Από συναδέλφους στην εργασία μου</c:v>
                </c:pt>
                <c:pt idx="5">
                  <c:v>Από "Προσωπικό βοηθό" το κόστος του οποίου καλύπτεται από το κράτος</c:v>
                </c:pt>
                <c:pt idx="6">
                  <c:v>Με χρήση άλλων δημόσιων/δωρεάν υπηρεσιών βοήθειας κατ’ οίκον/ «Βοήθεια στο Σπίτι»</c:v>
                </c:pt>
              </c:strCache>
            </c:strRef>
          </c:cat>
          <c:val>
            <c:numRef>
              <c:f>support!$I$2:$I$8</c:f>
              <c:numCache>
                <c:formatCode>0.0%</c:formatCode>
                <c:ptCount val="7"/>
                <c:pt idx="0">
                  <c:v>0.10176684469779718</c:v>
                </c:pt>
                <c:pt idx="1">
                  <c:v>0.53787393023799279</c:v>
                </c:pt>
                <c:pt idx="2">
                  <c:v>0.21100210153333865</c:v>
                </c:pt>
                <c:pt idx="3">
                  <c:v>7.741203767193032E-2</c:v>
                </c:pt>
                <c:pt idx="4">
                  <c:v>2.5807718965318999E-2</c:v>
                </c:pt>
                <c:pt idx="5">
                  <c:v>3.3279837511072691E-2</c:v>
                </c:pt>
                <c:pt idx="6">
                  <c:v>1.2857529382549412E-2</c:v>
                </c:pt>
              </c:numCache>
            </c:numRef>
          </c:val>
          <c:extLst>
            <c:ext xmlns:c16="http://schemas.microsoft.com/office/drawing/2014/chart" uri="{C3380CC4-5D6E-409C-BE32-E72D297353CC}">
              <c16:uniqueId val="{00000000-A7A2-4AE6-9712-52A17E6628D8}"/>
            </c:ext>
          </c:extLst>
        </c:ser>
        <c:dLbls>
          <c:showLegendKey val="0"/>
          <c:showVal val="0"/>
          <c:showCatName val="0"/>
          <c:showSerName val="0"/>
          <c:showPercent val="0"/>
          <c:showBubbleSize val="0"/>
        </c:dLbls>
        <c:gapWidth val="326"/>
        <c:overlap val="-58"/>
        <c:axId val="1290709328"/>
        <c:axId val="1479833376"/>
      </c:barChart>
      <c:catAx>
        <c:axId val="1290709328"/>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tx1"/>
                </a:solidFill>
                <a:latin typeface="Constantia" panose="02030602050306030303" pitchFamily="18" charset="0"/>
                <a:ea typeface="+mn-ea"/>
                <a:cs typeface="+mn-cs"/>
              </a:defRPr>
            </a:pPr>
            <a:endParaRPr lang="el-GR"/>
          </a:p>
        </c:txPr>
        <c:crossAx val="1479833376"/>
        <c:crosses val="autoZero"/>
        <c:auto val="1"/>
        <c:lblAlgn val="ctr"/>
        <c:lblOffset val="100"/>
        <c:noMultiLvlLbl val="0"/>
      </c:catAx>
      <c:valAx>
        <c:axId val="1479833376"/>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1290709328"/>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latin typeface="Constantia" panose="02030602050306030303" pitchFamily="18" charset="0"/>
        </a:defRPr>
      </a:pPr>
      <a:endParaRPr lang="el-G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εμποδια!$K$1:$K$14</c:f>
              <c:strCache>
                <c:ptCount val="14"/>
                <c:pt idx="0">
                  <c:v> Ηλεκτρονικές υπηρεσίες και εφαρμογές</c:v>
                </c:pt>
                <c:pt idx="1">
                  <c:v>Εκλογικά κέντρα</c:v>
                </c:pt>
                <c:pt idx="2">
                  <c:v>Εκπαιδευτικά ιδρύματα</c:v>
                </c:pt>
                <c:pt idx="3">
                  <c:v>Ναούς-εκκλησίες</c:v>
                </c:pt>
                <c:pt idx="4">
                  <c:v> Χώρους εργασίας</c:v>
                </c:pt>
                <c:pt idx="5">
                  <c:v>Χώρους πολιτιστικού ή αρχαιολογικού ενδιαφέροντος</c:v>
                </c:pt>
                <c:pt idx="6">
                  <c:v>Ενημερωση/ πληροφόρηση</c:v>
                </c:pt>
                <c:pt idx="7">
                  <c:v> Ιδιωτικές κατοικίες </c:v>
                </c:pt>
                <c:pt idx="8">
                  <c:v> Εμπορικά καταστήματα</c:v>
                </c:pt>
                <c:pt idx="9">
                  <c:v>Μέσα μαζικής μεταφοράς</c:v>
                </c:pt>
                <c:pt idx="10">
                  <c:v> Καταστήματα εστίασης και διασκέδασης</c:v>
                </c:pt>
                <c:pt idx="11">
                  <c:v>Δημόσιους /κοινόχρηστους χώρους όπως πλατείες, πάρκα, παιδικές χαρές, δρόμους, πεζοδρόμια</c:v>
                </c:pt>
                <c:pt idx="12">
                  <c:v>Δομές υγείας </c:v>
                </c:pt>
                <c:pt idx="13">
                  <c:v> Δημόσιες υπηρεσίες</c:v>
                </c:pt>
              </c:strCache>
            </c:strRef>
          </c:cat>
          <c:val>
            <c:numRef>
              <c:f>εμποδια!$L$1:$L$14</c:f>
              <c:numCache>
                <c:formatCode>0.0%</c:formatCode>
                <c:ptCount val="14"/>
                <c:pt idx="0">
                  <c:v>0.40468986384266259</c:v>
                </c:pt>
                <c:pt idx="1">
                  <c:v>0.41357088703563305</c:v>
                </c:pt>
                <c:pt idx="2">
                  <c:v>0.42499999999999999</c:v>
                </c:pt>
                <c:pt idx="3">
                  <c:v>0.44</c:v>
                </c:pt>
                <c:pt idx="4">
                  <c:v>0.442</c:v>
                </c:pt>
                <c:pt idx="5">
                  <c:v>0.45600000000000002</c:v>
                </c:pt>
                <c:pt idx="6">
                  <c:v>0.49134036144578314</c:v>
                </c:pt>
                <c:pt idx="7">
                  <c:v>0.50132125330313326</c:v>
                </c:pt>
                <c:pt idx="8">
                  <c:v>0.505</c:v>
                </c:pt>
                <c:pt idx="9">
                  <c:v>0.51353383458646618</c:v>
                </c:pt>
                <c:pt idx="10">
                  <c:v>0.53182674199623348</c:v>
                </c:pt>
                <c:pt idx="11">
                  <c:v>0.56200527704485492</c:v>
                </c:pt>
                <c:pt idx="12">
                  <c:v>0.60779902512185979</c:v>
                </c:pt>
                <c:pt idx="13">
                  <c:v>0.63600000000000001</c:v>
                </c:pt>
              </c:numCache>
            </c:numRef>
          </c:val>
          <c:extLst>
            <c:ext xmlns:c16="http://schemas.microsoft.com/office/drawing/2014/chart" uri="{C3380CC4-5D6E-409C-BE32-E72D297353CC}">
              <c16:uniqueId val="{00000000-7D26-48E9-9A57-2FFCD4B96E28}"/>
            </c:ext>
          </c:extLst>
        </c:ser>
        <c:dLbls>
          <c:showLegendKey val="0"/>
          <c:showVal val="0"/>
          <c:showCatName val="0"/>
          <c:showSerName val="0"/>
          <c:showPercent val="0"/>
          <c:showBubbleSize val="0"/>
        </c:dLbls>
        <c:gapWidth val="182"/>
        <c:axId val="1349974575"/>
        <c:axId val="1564720319"/>
      </c:barChart>
      <c:catAx>
        <c:axId val="1349974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1" i="0" u="none" strike="noStrike" kern="1200" baseline="0">
                <a:solidFill>
                  <a:schemeClr val="tx1"/>
                </a:solidFill>
                <a:latin typeface="Constantia" panose="02030602050306030303" pitchFamily="18" charset="0"/>
                <a:ea typeface="+mn-ea"/>
                <a:cs typeface="+mn-cs"/>
              </a:defRPr>
            </a:pPr>
            <a:endParaRPr lang="el-GR"/>
          </a:p>
        </c:txPr>
        <c:crossAx val="1564720319"/>
        <c:crosses val="autoZero"/>
        <c:auto val="1"/>
        <c:lblAlgn val="ctr"/>
        <c:lblOffset val="100"/>
        <c:noMultiLvlLbl val="0"/>
      </c:catAx>
      <c:valAx>
        <c:axId val="1564720319"/>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349974575"/>
        <c:crosses val="autoZero"/>
        <c:crossBetween val="between"/>
      </c:valAx>
      <c:spPr>
        <a:noFill/>
        <a:ln>
          <a:noFill/>
        </a:ln>
        <a:effectLst/>
      </c:spPr>
    </c:plotArea>
    <c:plotVisOnly val="1"/>
    <c:dispBlanksAs val="gap"/>
    <c:showDLblsOverMax val="0"/>
  </c:chart>
  <c:spPr>
    <a:noFill/>
    <a:ln>
      <a:noFill/>
    </a:ln>
    <a:effectLst/>
  </c:spPr>
  <c:txPr>
    <a:bodyPr/>
    <a:lstStyle/>
    <a:p>
      <a:pPr>
        <a:defRPr sz="1300" b="1">
          <a:latin typeface="Constantia" panose="02030602050306030303" pitchFamily="18" charset="0"/>
        </a:defRPr>
      </a:pPr>
      <a:endParaRPr lang="el-G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clustered"/>
        <c:varyColors val="0"/>
        <c:ser>
          <c:idx val="0"/>
          <c:order val="0"/>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lumMod val="75000"/>
                        <a:lumOff val="25000"/>
                      </a:schemeClr>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'οικονομικη δυσκολια'!$J$5:$J$9</c:f>
              <c:strCache>
                <c:ptCount val="5"/>
                <c:pt idx="0">
                  <c:v>Ακραία δυσκολία ή πλήρη αδυναμία κάλυψης των εξόδων στέγασης</c:v>
                </c:pt>
                <c:pt idx="1">
                  <c:v>Μεγάλη δυσκολία</c:v>
                </c:pt>
                <c:pt idx="2">
                  <c:v>Μέτρια δυσκολία</c:v>
                </c:pt>
                <c:pt idx="3">
                  <c:v>Μικρή δυσκολία</c:v>
                </c:pt>
                <c:pt idx="4">
                  <c:v>Καμία δυσκολία</c:v>
                </c:pt>
              </c:strCache>
            </c:strRef>
          </c:cat>
          <c:val>
            <c:numRef>
              <c:f>'οικονομικη δυσκολια'!$K$5:$K$9</c:f>
              <c:numCache>
                <c:formatCode>###0.0</c:formatCode>
                <c:ptCount val="5"/>
                <c:pt idx="0">
                  <c:v>9.7871205921669073</c:v>
                </c:pt>
                <c:pt idx="1">
                  <c:v>38.764492203555619</c:v>
                </c:pt>
                <c:pt idx="2">
                  <c:v>24.234704268326507</c:v>
                </c:pt>
                <c:pt idx="3">
                  <c:v>13.818832181115955</c:v>
                </c:pt>
                <c:pt idx="4">
                  <c:v>13.394850754835021</c:v>
                </c:pt>
              </c:numCache>
            </c:numRef>
          </c:val>
          <c:extLst>
            <c:ext xmlns:c16="http://schemas.microsoft.com/office/drawing/2014/chart" uri="{C3380CC4-5D6E-409C-BE32-E72D297353CC}">
              <c16:uniqueId val="{00000000-F689-4BC7-B37C-8FC084FBB97F}"/>
            </c:ext>
          </c:extLst>
        </c:ser>
        <c:dLbls>
          <c:showLegendKey val="0"/>
          <c:showVal val="0"/>
          <c:showCatName val="0"/>
          <c:showSerName val="0"/>
          <c:showPercent val="0"/>
          <c:showBubbleSize val="0"/>
        </c:dLbls>
        <c:gapWidth val="326"/>
        <c:overlap val="-58"/>
        <c:axId val="253176256"/>
        <c:axId val="514229552"/>
      </c:barChart>
      <c:catAx>
        <c:axId val="253176256"/>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500" b="1" i="0" u="none" strike="noStrike" kern="1200" baseline="0">
                <a:solidFill>
                  <a:schemeClr val="tx1">
                    <a:lumMod val="75000"/>
                    <a:lumOff val="25000"/>
                  </a:schemeClr>
                </a:solidFill>
                <a:latin typeface="Constantia" panose="02030602050306030303" pitchFamily="18" charset="0"/>
                <a:ea typeface="+mn-ea"/>
                <a:cs typeface="+mn-cs"/>
              </a:defRPr>
            </a:pPr>
            <a:endParaRPr lang="el-GR"/>
          </a:p>
        </c:txPr>
        <c:crossAx val="514229552"/>
        <c:crosses val="autoZero"/>
        <c:auto val="1"/>
        <c:lblAlgn val="ctr"/>
        <c:lblOffset val="100"/>
        <c:noMultiLvlLbl val="0"/>
      </c:catAx>
      <c:valAx>
        <c:axId val="514229552"/>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253176256"/>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lumMod val="75000"/>
              <a:lumOff val="25000"/>
            </a:schemeClr>
          </a:solidFill>
          <a:latin typeface="Constantia" panose="02030602050306030303" pitchFamily="18" charset="0"/>
        </a:defRPr>
      </a:pPr>
      <a:endParaRPr lang="el-G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'οικονομικη δυσκολια'!$I$20:$I$23</c:f>
              <c:strCache>
                <c:ptCount val="4"/>
                <c:pt idx="0">
                  <c:v>Ναι, έχουμε πλήρως τη δυνατότητα</c:v>
                </c:pt>
                <c:pt idx="1">
                  <c:v>Έχουμε εν μέρει τη δυνατότητα</c:v>
                </c:pt>
                <c:pt idx="2">
                  <c:v>Όχι, δεν έχουμε καθόλου τη δυνατότητα</c:v>
                </c:pt>
                <c:pt idx="3">
                  <c:v>Δεν υπάρχουν εξειδικευμένες ανάγκες</c:v>
                </c:pt>
              </c:strCache>
            </c:strRef>
          </c:cat>
          <c:val>
            <c:numRef>
              <c:f>'οικονομικη δυσκολια'!$J$20:$J$23</c:f>
              <c:numCache>
                <c:formatCode>###0.0</c:formatCode>
                <c:ptCount val="4"/>
                <c:pt idx="0">
                  <c:v>9.4775413711583543</c:v>
                </c:pt>
                <c:pt idx="1">
                  <c:v>48.947596532703159</c:v>
                </c:pt>
                <c:pt idx="2">
                  <c:v>34.991725768321331</c:v>
                </c:pt>
                <c:pt idx="3">
                  <c:v>6.5831363278171606</c:v>
                </c:pt>
              </c:numCache>
            </c:numRef>
          </c:val>
          <c:extLst>
            <c:ext xmlns:c16="http://schemas.microsoft.com/office/drawing/2014/chart" uri="{C3380CC4-5D6E-409C-BE32-E72D297353CC}">
              <c16:uniqueId val="{00000000-CA9E-4F9F-B390-F06F3E7FB210}"/>
            </c:ext>
          </c:extLst>
        </c:ser>
        <c:dLbls>
          <c:showLegendKey val="0"/>
          <c:showVal val="0"/>
          <c:showCatName val="0"/>
          <c:showSerName val="0"/>
          <c:showPercent val="0"/>
          <c:showBubbleSize val="0"/>
        </c:dLbls>
        <c:gapWidth val="326"/>
        <c:overlap val="-58"/>
        <c:axId val="253174336"/>
        <c:axId val="521784736"/>
      </c:barChart>
      <c:catAx>
        <c:axId val="253174336"/>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crossAx val="521784736"/>
        <c:crosses val="autoZero"/>
        <c:auto val="1"/>
        <c:lblAlgn val="ctr"/>
        <c:lblOffset val="100"/>
        <c:noMultiLvlLbl val="0"/>
      </c:catAx>
      <c:valAx>
        <c:axId val="521784736"/>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253174336"/>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solidFill>
          <a:latin typeface="Constantia" panose="02030602050306030303" pitchFamily="18" charset="0"/>
        </a:defRPr>
      </a:pPr>
      <a:endParaRPr lang="el-G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col"/>
        <c:grouping val="clustered"/>
        <c:varyColors val="0"/>
        <c:ser>
          <c:idx val="0"/>
          <c:order val="0"/>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προσθετο_αλλ!$B$3:$B$8</c:f>
              <c:strCache>
                <c:ptCount val="6"/>
                <c:pt idx="0">
                  <c:v>Έως 100 ευρώ</c:v>
                </c:pt>
                <c:pt idx="1">
                  <c:v>101-150 Ευρώ</c:v>
                </c:pt>
                <c:pt idx="2">
                  <c:v>151-300 ευρώ</c:v>
                </c:pt>
                <c:pt idx="3">
                  <c:v>301-500 ευρώ</c:v>
                </c:pt>
                <c:pt idx="4">
                  <c:v>501-1000 ευρώ</c:v>
                </c:pt>
                <c:pt idx="5">
                  <c:v>Πάνω από 1.000 ευρώ</c:v>
                </c:pt>
              </c:strCache>
            </c:strRef>
          </c:cat>
          <c:val>
            <c:numRef>
              <c:f>προσθετο_αλλ!$C$3:$C$8</c:f>
              <c:numCache>
                <c:formatCode>###0.0</c:formatCode>
                <c:ptCount val="6"/>
                <c:pt idx="0">
                  <c:v>26.85478253969648</c:v>
                </c:pt>
                <c:pt idx="1">
                  <c:v>12.488648686774322</c:v>
                </c:pt>
                <c:pt idx="2">
                  <c:v>24.535588020066456</c:v>
                </c:pt>
                <c:pt idx="3">
                  <c:v>14.987700907223402</c:v>
                </c:pt>
                <c:pt idx="4">
                  <c:v>12.958571012933898</c:v>
                </c:pt>
                <c:pt idx="5">
                  <c:v>8.1747088333054396</c:v>
                </c:pt>
              </c:numCache>
            </c:numRef>
          </c:val>
          <c:extLst>
            <c:ext xmlns:c16="http://schemas.microsoft.com/office/drawing/2014/chart" uri="{C3380CC4-5D6E-409C-BE32-E72D297353CC}">
              <c16:uniqueId val="{00000000-D162-43C6-947D-9E5556815B2A}"/>
            </c:ext>
          </c:extLst>
        </c:ser>
        <c:dLbls>
          <c:showLegendKey val="0"/>
          <c:showVal val="0"/>
          <c:showCatName val="0"/>
          <c:showSerName val="0"/>
          <c:showPercent val="0"/>
          <c:showBubbleSize val="0"/>
        </c:dLbls>
        <c:gapWidth val="326"/>
        <c:axId val="521150112"/>
        <c:axId val="491049296"/>
      </c:barChart>
      <c:catAx>
        <c:axId val="521150112"/>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crossAx val="491049296"/>
        <c:crosses val="autoZero"/>
        <c:auto val="1"/>
        <c:lblAlgn val="ctr"/>
        <c:lblOffset val="100"/>
        <c:noMultiLvlLbl val="0"/>
      </c:catAx>
      <c:valAx>
        <c:axId val="491049296"/>
        <c:scaling>
          <c:orientation val="minMax"/>
        </c:scaling>
        <c:delete val="0"/>
        <c:axPos val="l"/>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crossAx val="521150112"/>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solidFill>
          <a:latin typeface="Constantia" panose="02030602050306030303" pitchFamily="18" charset="0"/>
        </a:defRPr>
      </a:pPr>
      <a:endParaRPr lang="el-G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col"/>
        <c:grouping val="clustered"/>
        <c:varyColors val="0"/>
        <c:ser>
          <c:idx val="0"/>
          <c:order val="0"/>
          <c:tx>
            <c:strRef>
              <c:f>gali!$A$4</c:f>
              <c:strCache>
                <c:ptCount val="1"/>
                <c:pt idx="0">
                  <c:v>Σοβαροί περιορισμοί/  αναπηρία</c:v>
                </c:pt>
              </c:strCache>
            </c:strRef>
          </c:tx>
          <c:spPr>
            <a:solidFill>
              <a:schemeClr val="accent3">
                <a:shade val="58000"/>
              </a:schemeClr>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gali!$B$3:$G$3</c:f>
              <c:strCache>
                <c:ptCount val="6"/>
                <c:pt idx="0">
                  <c:v>Έως 100 ευρώ</c:v>
                </c:pt>
                <c:pt idx="1">
                  <c:v>101-150 Ευρώ</c:v>
                </c:pt>
                <c:pt idx="2">
                  <c:v>151-300 ευρώ</c:v>
                </c:pt>
                <c:pt idx="3">
                  <c:v>301-500 ευρώ</c:v>
                </c:pt>
                <c:pt idx="4">
                  <c:v>501-1000 ευρώ</c:v>
                </c:pt>
                <c:pt idx="5">
                  <c:v>Πάνω από 1.000 ευρώ</c:v>
                </c:pt>
              </c:strCache>
            </c:strRef>
          </c:cat>
          <c:val>
            <c:numRef>
              <c:f>gali!$B$4:$G$4</c:f>
              <c:numCache>
                <c:formatCode>###0.0%</c:formatCode>
                <c:ptCount val="6"/>
                <c:pt idx="0">
                  <c:v>0.15376884422110554</c:v>
                </c:pt>
                <c:pt idx="1">
                  <c:v>9.7487437185929643E-2</c:v>
                </c:pt>
                <c:pt idx="2">
                  <c:v>0.22814070351758794</c:v>
                </c:pt>
                <c:pt idx="3">
                  <c:v>0.19095477386934673</c:v>
                </c:pt>
                <c:pt idx="4">
                  <c:v>0.18592964824120603</c:v>
                </c:pt>
                <c:pt idx="5">
                  <c:v>0.14371859296482412</c:v>
                </c:pt>
              </c:numCache>
            </c:numRef>
          </c:val>
          <c:extLst>
            <c:ext xmlns:c16="http://schemas.microsoft.com/office/drawing/2014/chart" uri="{C3380CC4-5D6E-409C-BE32-E72D297353CC}">
              <c16:uniqueId val="{00000000-E354-482D-B5D5-8147211997EB}"/>
            </c:ext>
          </c:extLst>
        </c:ser>
        <c:dLbls>
          <c:showLegendKey val="0"/>
          <c:showVal val="0"/>
          <c:showCatName val="0"/>
          <c:showSerName val="0"/>
          <c:showPercent val="0"/>
          <c:showBubbleSize val="0"/>
        </c:dLbls>
        <c:gapWidth val="182"/>
        <c:axId val="493392992"/>
        <c:axId val="491028960"/>
        <c:extLst>
          <c:ext xmlns:c15="http://schemas.microsoft.com/office/drawing/2012/chart" uri="{02D57815-91ED-43cb-92C2-25804820EDAC}">
            <c15:filteredBarSeries>
              <c15:ser>
                <c:idx val="1"/>
                <c:order val="1"/>
                <c:tx>
                  <c:strRef>
                    <c:extLst>
                      <c:ext uri="{02D57815-91ED-43cb-92C2-25804820EDAC}">
                        <c15:formulaRef>
                          <c15:sqref>gali!$A$5</c15:sqref>
                        </c15:formulaRef>
                      </c:ext>
                    </c:extLst>
                    <c:strCache>
                      <c:ptCount val="1"/>
                      <c:pt idx="0">
                        <c:v>Μέτριοι περιορισμοί/αναπηρία</c:v>
                      </c:pt>
                    </c:strCache>
                  </c:strRef>
                </c:tx>
                <c:spPr>
                  <a:solidFill>
                    <a:schemeClr val="accent3">
                      <a:shade val="86000"/>
                    </a:schemeClr>
                  </a:solidFill>
                  <a:ln>
                    <a:noFill/>
                  </a:ln>
                  <a:effectLst/>
                </c:spPr>
                <c:invertIfNegative val="0"/>
                <c:cat>
                  <c:strRef>
                    <c:extLst>
                      <c:ext uri="{02D57815-91ED-43cb-92C2-25804820EDAC}">
                        <c15:formulaRef>
                          <c15:sqref>gali!$B$3:$G$3</c15:sqref>
                        </c15:formulaRef>
                      </c:ext>
                    </c:extLst>
                    <c:strCache>
                      <c:ptCount val="6"/>
                      <c:pt idx="0">
                        <c:v>Έως 100 ευρώ</c:v>
                      </c:pt>
                      <c:pt idx="1">
                        <c:v>101-150 Ευρώ</c:v>
                      </c:pt>
                      <c:pt idx="2">
                        <c:v>151-300 ευρώ</c:v>
                      </c:pt>
                      <c:pt idx="3">
                        <c:v>301-500 ευρώ</c:v>
                      </c:pt>
                      <c:pt idx="4">
                        <c:v>501-1000 ευρώ</c:v>
                      </c:pt>
                      <c:pt idx="5">
                        <c:v>Πάνω από 1.000 ευρώ</c:v>
                      </c:pt>
                    </c:strCache>
                  </c:strRef>
                </c:cat>
                <c:val>
                  <c:numRef>
                    <c:extLst>
                      <c:ext uri="{02D57815-91ED-43cb-92C2-25804820EDAC}">
                        <c15:formulaRef>
                          <c15:sqref>gali!$B$5:$G$5</c15:sqref>
                        </c15:formulaRef>
                      </c:ext>
                    </c:extLst>
                    <c:numCache>
                      <c:formatCode>###0.0%</c:formatCode>
                      <c:ptCount val="6"/>
                      <c:pt idx="0">
                        <c:v>0.3315677966101695</c:v>
                      </c:pt>
                      <c:pt idx="1">
                        <c:v>0.15360169491525424</c:v>
                      </c:pt>
                      <c:pt idx="2">
                        <c:v>0.28072033898305082</c:v>
                      </c:pt>
                      <c:pt idx="3">
                        <c:v>0.11758474576271187</c:v>
                      </c:pt>
                      <c:pt idx="4">
                        <c:v>8.7923728813559324E-2</c:v>
                      </c:pt>
                      <c:pt idx="5">
                        <c:v>2.8601694915254237E-2</c:v>
                      </c:pt>
                    </c:numCache>
                  </c:numRef>
                </c:val>
                <c:extLst>
                  <c:ext xmlns:c16="http://schemas.microsoft.com/office/drawing/2014/chart" uri="{C3380CC4-5D6E-409C-BE32-E72D297353CC}">
                    <c16:uniqueId val="{00000001-E354-482D-B5D5-8147211997E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gali!$A$6</c15:sqref>
                        </c15:formulaRef>
                      </c:ext>
                    </c:extLst>
                    <c:strCache>
                      <c:ptCount val="1"/>
                      <c:pt idx="0">
                        <c:v>Χωρίς περιορισμούς </c:v>
                      </c:pt>
                    </c:strCache>
                  </c:strRef>
                </c:tx>
                <c:spPr>
                  <a:solidFill>
                    <a:schemeClr val="accent3">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gali!$B$3:$G$3</c15:sqref>
                        </c15:formulaRef>
                      </c:ext>
                    </c:extLst>
                    <c:strCache>
                      <c:ptCount val="6"/>
                      <c:pt idx="0">
                        <c:v>Έως 100 ευρώ</c:v>
                      </c:pt>
                      <c:pt idx="1">
                        <c:v>101-150 Ευρώ</c:v>
                      </c:pt>
                      <c:pt idx="2">
                        <c:v>151-300 ευρώ</c:v>
                      </c:pt>
                      <c:pt idx="3">
                        <c:v>301-500 ευρώ</c:v>
                      </c:pt>
                      <c:pt idx="4">
                        <c:v>501-1000 ευρώ</c:v>
                      </c:pt>
                      <c:pt idx="5">
                        <c:v>Πάνω από 1.000 ευρώ</c:v>
                      </c:pt>
                    </c:strCache>
                  </c:strRef>
                </c:cat>
                <c:val>
                  <c:numRef>
                    <c:extLst xmlns:c15="http://schemas.microsoft.com/office/drawing/2012/chart">
                      <c:ext xmlns:c15="http://schemas.microsoft.com/office/drawing/2012/chart" uri="{02D57815-91ED-43cb-92C2-25804820EDAC}">
                        <c15:formulaRef>
                          <c15:sqref>gali!$B$6:$G$6</c15:sqref>
                        </c15:formulaRef>
                      </c:ext>
                    </c:extLst>
                    <c:numCache>
                      <c:formatCode>###0.0%</c:formatCode>
                      <c:ptCount val="6"/>
                      <c:pt idx="0">
                        <c:v>0.43730886850152906</c:v>
                      </c:pt>
                      <c:pt idx="1">
                        <c:v>0.12844036697247707</c:v>
                      </c:pt>
                      <c:pt idx="2">
                        <c:v>0.19571865443425074</c:v>
                      </c:pt>
                      <c:pt idx="3">
                        <c:v>0.11314984709480122</c:v>
                      </c:pt>
                      <c:pt idx="4">
                        <c:v>7.9510703363914373E-2</c:v>
                      </c:pt>
                      <c:pt idx="5">
                        <c:v>4.5871559633027525E-2</c:v>
                      </c:pt>
                    </c:numCache>
                  </c:numRef>
                </c:val>
                <c:extLst xmlns:c15="http://schemas.microsoft.com/office/drawing/2012/chart">
                  <c:ext xmlns:c16="http://schemas.microsoft.com/office/drawing/2014/chart" uri="{C3380CC4-5D6E-409C-BE32-E72D297353CC}">
                    <c16:uniqueId val="{00000002-E354-482D-B5D5-8147211997E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gali!$A$7</c15:sqref>
                        </c15:formulaRef>
                      </c:ext>
                    </c:extLst>
                    <c:strCache>
                      <c:ptCount val="1"/>
                    </c:strCache>
                  </c:strRef>
                </c:tx>
                <c:spPr>
                  <a:solidFill>
                    <a:schemeClr val="accent3">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gali!$B$3:$G$3</c15:sqref>
                        </c15:formulaRef>
                      </c:ext>
                    </c:extLst>
                    <c:strCache>
                      <c:ptCount val="6"/>
                      <c:pt idx="0">
                        <c:v>Έως 100 ευρώ</c:v>
                      </c:pt>
                      <c:pt idx="1">
                        <c:v>101-150 Ευρώ</c:v>
                      </c:pt>
                      <c:pt idx="2">
                        <c:v>151-300 ευρώ</c:v>
                      </c:pt>
                      <c:pt idx="3">
                        <c:v>301-500 ευρώ</c:v>
                      </c:pt>
                      <c:pt idx="4">
                        <c:v>501-1000 ευρώ</c:v>
                      </c:pt>
                      <c:pt idx="5">
                        <c:v>Πάνω από 1.000 ευρώ</c:v>
                      </c:pt>
                    </c:strCache>
                  </c:strRef>
                </c:cat>
                <c:val>
                  <c:numRef>
                    <c:extLst xmlns:c15="http://schemas.microsoft.com/office/drawing/2012/chart">
                      <c:ext xmlns:c15="http://schemas.microsoft.com/office/drawing/2012/chart" uri="{02D57815-91ED-43cb-92C2-25804820EDAC}">
                        <c15:formulaRef>
                          <c15:sqref>gali!$B$7:$G$7</c15:sqref>
                        </c15:formulaRef>
                      </c:ext>
                    </c:extLst>
                    <c:numCache>
                      <c:formatCode>General</c:formatCode>
                      <c:ptCount val="6"/>
                    </c:numCache>
                  </c:numRef>
                </c:val>
                <c:extLst xmlns:c15="http://schemas.microsoft.com/office/drawing/2012/chart">
                  <c:ext xmlns:c16="http://schemas.microsoft.com/office/drawing/2014/chart" uri="{C3380CC4-5D6E-409C-BE32-E72D297353CC}">
                    <c16:uniqueId val="{00000003-E354-482D-B5D5-8147211997EB}"/>
                  </c:ext>
                </c:extLst>
              </c15:ser>
            </c15:filteredBarSeries>
          </c:ext>
        </c:extLst>
      </c:barChart>
      <c:catAx>
        <c:axId val="493392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l-GR"/>
          </a:p>
        </c:txPr>
        <c:crossAx val="491028960"/>
        <c:crosses val="autoZero"/>
        <c:auto val="1"/>
        <c:lblAlgn val="ctr"/>
        <c:lblOffset val="100"/>
        <c:noMultiLvlLbl val="0"/>
      </c:catAx>
      <c:valAx>
        <c:axId val="49102896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493392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sz="1500" b="1">
          <a:solidFill>
            <a:schemeClr val="tx1"/>
          </a:solidFill>
        </a:defRPr>
      </a:pPr>
      <a:endParaRPr lang="el-G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προσθετο_εισοδημα!$S$7</c:f>
              <c:strCache>
                <c:ptCount val="1"/>
                <c:pt idx="0">
                  <c:v> 500 ευρώ και άνω </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προσθετο_εισοδημα!$R$8:$R$17</c:f>
              <c:strCache>
                <c:ptCount val="10"/>
                <c:pt idx="0">
                  <c:v>Μέχρι 230 €</c:v>
                </c:pt>
                <c:pt idx="1">
                  <c:v>231 – 500 €</c:v>
                </c:pt>
                <c:pt idx="2">
                  <c:v>501 – 700 €</c:v>
                </c:pt>
                <c:pt idx="3">
                  <c:v>701 – 840 €</c:v>
                </c:pt>
                <c:pt idx="4">
                  <c:v>841 – 1.000 €</c:v>
                </c:pt>
                <c:pt idx="5">
                  <c:v>1.001 – 1.200 €</c:v>
                </c:pt>
                <c:pt idx="6">
                  <c:v>1.201 – 1.500 €</c:v>
                </c:pt>
                <c:pt idx="7">
                  <c:v>1.501 – 1.900 €</c:v>
                </c:pt>
                <c:pt idx="8">
                  <c:v>1.901 – 3.300 €</c:v>
                </c:pt>
                <c:pt idx="9">
                  <c:v>3.301 € και άνω</c:v>
                </c:pt>
              </c:strCache>
            </c:strRef>
          </c:cat>
          <c:val>
            <c:numRef>
              <c:f>προσθετο_εισοδημα!$S$8:$S$17</c:f>
              <c:numCache>
                <c:formatCode>0.0%</c:formatCode>
                <c:ptCount val="10"/>
                <c:pt idx="0">
                  <c:v>0.2265625</c:v>
                </c:pt>
                <c:pt idx="1">
                  <c:v>0.21100917431192659</c:v>
                </c:pt>
                <c:pt idx="2">
                  <c:v>0.19780219780219777</c:v>
                </c:pt>
                <c:pt idx="3">
                  <c:v>0.19696969696969696</c:v>
                </c:pt>
                <c:pt idx="4">
                  <c:v>0.18387096774193551</c:v>
                </c:pt>
                <c:pt idx="5">
                  <c:v>0.16556291390728475</c:v>
                </c:pt>
                <c:pt idx="6">
                  <c:v>0.21666666666666667</c:v>
                </c:pt>
                <c:pt idx="7">
                  <c:v>0.23181818181818181</c:v>
                </c:pt>
                <c:pt idx="8">
                  <c:v>0.23557692307692307</c:v>
                </c:pt>
                <c:pt idx="9">
                  <c:v>0.23076923076923078</c:v>
                </c:pt>
              </c:numCache>
            </c:numRef>
          </c:val>
          <c:extLst>
            <c:ext xmlns:c16="http://schemas.microsoft.com/office/drawing/2014/chart" uri="{C3380CC4-5D6E-409C-BE32-E72D297353CC}">
              <c16:uniqueId val="{00000000-C199-4194-8E4F-71C667E992D3}"/>
            </c:ext>
          </c:extLst>
        </c:ser>
        <c:ser>
          <c:idx val="1"/>
          <c:order val="1"/>
          <c:tx>
            <c:strRef>
              <c:f>προσθετο_εισοδημα!$T$7</c:f>
              <c:strCache>
                <c:ptCount val="1"/>
                <c:pt idx="0">
                  <c:v>300 ευρώ και άνω</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προσθετο_εισοδημα!$R$8:$R$17</c:f>
              <c:strCache>
                <c:ptCount val="10"/>
                <c:pt idx="0">
                  <c:v>Μέχρι 230 €</c:v>
                </c:pt>
                <c:pt idx="1">
                  <c:v>231 – 500 €</c:v>
                </c:pt>
                <c:pt idx="2">
                  <c:v>501 – 700 €</c:v>
                </c:pt>
                <c:pt idx="3">
                  <c:v>701 – 840 €</c:v>
                </c:pt>
                <c:pt idx="4">
                  <c:v>841 – 1.000 €</c:v>
                </c:pt>
                <c:pt idx="5">
                  <c:v>1.001 – 1.200 €</c:v>
                </c:pt>
                <c:pt idx="6">
                  <c:v>1.201 – 1.500 €</c:v>
                </c:pt>
                <c:pt idx="7">
                  <c:v>1.501 – 1.900 €</c:v>
                </c:pt>
                <c:pt idx="8">
                  <c:v>1.901 – 3.300 €</c:v>
                </c:pt>
                <c:pt idx="9">
                  <c:v>3.301 € και άνω</c:v>
                </c:pt>
              </c:strCache>
            </c:strRef>
          </c:cat>
          <c:val>
            <c:numRef>
              <c:f>προσθετο_εισοδημα!$T$8:$T$17</c:f>
              <c:numCache>
                <c:formatCode>0.0%</c:formatCode>
                <c:ptCount val="10"/>
                <c:pt idx="0">
                  <c:v>0.359375</c:v>
                </c:pt>
                <c:pt idx="1">
                  <c:v>0.32110091743119262</c:v>
                </c:pt>
                <c:pt idx="2">
                  <c:v>0.29120879120879117</c:v>
                </c:pt>
                <c:pt idx="3">
                  <c:v>0.34848484848484851</c:v>
                </c:pt>
                <c:pt idx="4">
                  <c:v>0.30967741935483872</c:v>
                </c:pt>
                <c:pt idx="5">
                  <c:v>0.39072847682119199</c:v>
                </c:pt>
                <c:pt idx="6">
                  <c:v>0.3666666666666667</c:v>
                </c:pt>
                <c:pt idx="7">
                  <c:v>0.38636363636363635</c:v>
                </c:pt>
                <c:pt idx="8">
                  <c:v>0.4038461538461538</c:v>
                </c:pt>
                <c:pt idx="9">
                  <c:v>0.41538461538461541</c:v>
                </c:pt>
              </c:numCache>
            </c:numRef>
          </c:val>
          <c:extLst>
            <c:ext xmlns:c16="http://schemas.microsoft.com/office/drawing/2014/chart" uri="{C3380CC4-5D6E-409C-BE32-E72D297353CC}">
              <c16:uniqueId val="{00000001-C199-4194-8E4F-71C667E992D3}"/>
            </c:ext>
          </c:extLst>
        </c:ser>
        <c:dLbls>
          <c:showLegendKey val="0"/>
          <c:showVal val="0"/>
          <c:showCatName val="0"/>
          <c:showSerName val="0"/>
          <c:showPercent val="0"/>
          <c:showBubbleSize val="0"/>
        </c:dLbls>
        <c:gapWidth val="355"/>
        <c:overlap val="-70"/>
        <c:axId val="373813055"/>
        <c:axId val="374249183"/>
      </c:barChart>
      <c:catAx>
        <c:axId val="3738130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crossAx val="374249183"/>
        <c:crosses val="autoZero"/>
        <c:auto val="1"/>
        <c:lblAlgn val="ctr"/>
        <c:lblOffset val="100"/>
        <c:noMultiLvlLbl val="0"/>
      </c:catAx>
      <c:valAx>
        <c:axId val="374249183"/>
        <c:scaling>
          <c:orientation val="minMax"/>
        </c:scaling>
        <c:delete val="1"/>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0.0%" sourceLinked="1"/>
        <c:majorTickMark val="none"/>
        <c:minorTickMark val="none"/>
        <c:tickLblPos val="nextTo"/>
        <c:crossAx val="373813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Constantia" panose="02030602050306030303" pitchFamily="18" charset="0"/>
              <a:ea typeface="+mn-ea"/>
              <a:cs typeface="+mn-cs"/>
            </a:defRPr>
          </a:pPr>
          <a:endParaRPr lang="el-GR"/>
        </a:p>
      </c:txPr>
    </c:legend>
    <c:plotVisOnly val="1"/>
    <c:dispBlanksAs val="gap"/>
    <c:showDLblsOverMax val="0"/>
  </c:chart>
  <c:spPr>
    <a:noFill/>
    <a:ln>
      <a:noFill/>
    </a:ln>
    <a:effectLst/>
  </c:spPr>
  <c:txPr>
    <a:bodyPr/>
    <a:lstStyle/>
    <a:p>
      <a:pPr>
        <a:defRPr sz="1500" b="1">
          <a:solidFill>
            <a:schemeClr val="tx1"/>
          </a:solidFill>
          <a:latin typeface="Constantia" panose="02030602050306030303" pitchFamily="18" charset="0"/>
        </a:defRPr>
      </a:pPr>
      <a:endParaRPr lang="el-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ΠΗΓΕΣ!$N$1:$N$10</c:f>
              <c:strCache>
                <c:ptCount val="10"/>
                <c:pt idx="0">
                  <c:v>Από τα ΚΕΠ</c:v>
                </c:pt>
                <c:pt idx="1">
                  <c:v>Άλλο</c:v>
                </c:pt>
                <c:pt idx="2">
                  <c:v>Από άλλες δημόσιες υπηρεσίες και αρχές</c:v>
                </c:pt>
                <c:pt idx="3">
                  <c:v>Από υπηρεσίες του Δήμου ή της Περιφέρειας</c:v>
                </c:pt>
                <c:pt idx="4">
                  <c:v>Από τη ψηφιακή πύλη για την αναπηρία amea.gov.gr</c:v>
                </c:pt>
                <c:pt idx="5">
                  <c:v>Aπό γνωστούς/φίλους</c:v>
                </c:pt>
                <c:pt idx="6">
                  <c:v>Από τα Μέσα Μαζικής Ενημέρωσης (τηλεόραση, ραδιόφωνο, εφημερίδες, ενημερωτικά sites)</c:v>
                </c:pt>
                <c:pt idx="7">
                  <c:v>Από συλλόγους/οργανώσεις ατόμων με αναπηρία/χρόνιες/σπάνιες παθήσεις</c:v>
                </c:pt>
                <c:pt idx="8">
                  <c:v>Από τα μέσα κοινωνικής δικτύωσης</c:v>
                </c:pt>
                <c:pt idx="9">
                  <c:v>Από την ΕΣΑμεΑ (Εθνική Συνομοσπονδία Ατόμων με Αναπηρία)</c:v>
                </c:pt>
              </c:strCache>
            </c:strRef>
          </c:cat>
          <c:val>
            <c:numRef>
              <c:f>ΠΗΓΕΣ!$O$1:$O$10</c:f>
              <c:numCache>
                <c:formatCode>###0.0</c:formatCode>
                <c:ptCount val="10"/>
                <c:pt idx="0">
                  <c:v>2.7537958274479384</c:v>
                </c:pt>
                <c:pt idx="1">
                  <c:v>4.3993612462336236</c:v>
                </c:pt>
                <c:pt idx="2">
                  <c:v>5.0178312613173466</c:v>
                </c:pt>
                <c:pt idx="3">
                  <c:v>5.3482720087920148</c:v>
                </c:pt>
                <c:pt idx="4">
                  <c:v>18.249844183910561</c:v>
                </c:pt>
                <c:pt idx="5">
                  <c:v>20.332801038527663</c:v>
                </c:pt>
                <c:pt idx="6">
                  <c:v>35.12297485183592</c:v>
                </c:pt>
                <c:pt idx="7">
                  <c:v>35.757671867911746</c:v>
                </c:pt>
                <c:pt idx="8">
                  <c:v>37.308088053607577</c:v>
                </c:pt>
                <c:pt idx="9">
                  <c:v>50.88787511109971</c:v>
                </c:pt>
              </c:numCache>
            </c:numRef>
          </c:val>
          <c:extLst>
            <c:ext xmlns:c16="http://schemas.microsoft.com/office/drawing/2014/chart" uri="{C3380CC4-5D6E-409C-BE32-E72D297353CC}">
              <c16:uniqueId val="{00000000-4ECD-4AA6-BF0D-5F46956BC61C}"/>
            </c:ext>
          </c:extLst>
        </c:ser>
        <c:dLbls>
          <c:showLegendKey val="0"/>
          <c:showVal val="0"/>
          <c:showCatName val="0"/>
          <c:showSerName val="0"/>
          <c:showPercent val="0"/>
          <c:showBubbleSize val="0"/>
        </c:dLbls>
        <c:gapWidth val="326"/>
        <c:overlap val="-58"/>
        <c:axId val="109648751"/>
        <c:axId val="109637711"/>
      </c:barChart>
      <c:catAx>
        <c:axId val="109648751"/>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1" i="0" u="none" strike="noStrike" kern="1200" baseline="0">
                <a:solidFill>
                  <a:schemeClr val="tx1"/>
                </a:solidFill>
                <a:latin typeface="Constantia" panose="02030602050306030303" pitchFamily="18" charset="0"/>
                <a:ea typeface="+mn-ea"/>
                <a:cs typeface="+mn-cs"/>
              </a:defRPr>
            </a:pPr>
            <a:endParaRPr lang="el-GR"/>
          </a:p>
        </c:txPr>
        <c:crossAx val="109637711"/>
        <c:crosses val="autoZero"/>
        <c:auto val="1"/>
        <c:lblAlgn val="ctr"/>
        <c:lblOffset val="100"/>
        <c:noMultiLvlLbl val="0"/>
      </c:catAx>
      <c:valAx>
        <c:axId val="109637711"/>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109648751"/>
        <c:crosses val="autoZero"/>
        <c:crossBetween val="between"/>
      </c:valAx>
      <c:spPr>
        <a:noFill/>
        <a:ln>
          <a:noFill/>
        </a:ln>
        <a:effectLst/>
      </c:spPr>
    </c:plotArea>
    <c:plotVisOnly val="1"/>
    <c:dispBlanksAs val="gap"/>
    <c:showDLblsOverMax val="0"/>
  </c:chart>
  <c:spPr>
    <a:noFill/>
    <a:ln>
      <a:noFill/>
    </a:ln>
    <a:effectLst/>
  </c:spPr>
  <c:txPr>
    <a:bodyPr/>
    <a:lstStyle/>
    <a:p>
      <a:pPr>
        <a:defRPr sz="1400" b="1">
          <a:solidFill>
            <a:schemeClr val="tx1"/>
          </a:solidFill>
          <a:latin typeface="Constantia" panose="02030602050306030303" pitchFamily="18" charset="0"/>
        </a:defRPr>
      </a:pPr>
      <a:endParaRPr lang="el-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88676914014085"/>
          <c:y val="8.3027721619574849E-2"/>
          <c:w val="0.37139114976470566"/>
          <c:h val="0.72697833287591052"/>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58F4-4C4C-8C79-16D1CBC1740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58F4-4C4C-8C79-16D1CBC1740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58F4-4C4C-8C79-16D1CBC17408}"/>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58F4-4C4C-8C79-16D1CBC17408}"/>
              </c:ext>
            </c:extLst>
          </c:dPt>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Φύλλο1!$L$3:$L$6</c:f>
              <c:strCache>
                <c:ptCount val="4"/>
                <c:pt idx="0">
                  <c:v>Ναι, την τελευταία βδομάδα</c:v>
                </c:pt>
                <c:pt idx="1">
                  <c:v>Ναι, τον τελευταίο μήνα</c:v>
                </c:pt>
                <c:pt idx="2">
                  <c:v>Ναι, το τελευταίο τρίμηνο</c:v>
                </c:pt>
                <c:pt idx="3">
                  <c:v>Δεν έχω δει, ακούσει ή διαβάσει κάτι σχετικό πρόσφατα</c:v>
                </c:pt>
              </c:strCache>
            </c:strRef>
          </c:cat>
          <c:val>
            <c:numRef>
              <c:f>Φύλλο1!$M$3:$M$6</c:f>
              <c:numCache>
                <c:formatCode>###0.0</c:formatCode>
                <c:ptCount val="4"/>
                <c:pt idx="0">
                  <c:v>25.31839021905245</c:v>
                </c:pt>
                <c:pt idx="1">
                  <c:v>21.719565586539353</c:v>
                </c:pt>
                <c:pt idx="2">
                  <c:v>19.606931124351199</c:v>
                </c:pt>
                <c:pt idx="3">
                  <c:v>33.355113070057001</c:v>
                </c:pt>
              </c:numCache>
            </c:numRef>
          </c:val>
          <c:extLst>
            <c:ext xmlns:c16="http://schemas.microsoft.com/office/drawing/2014/chart" uri="{C3380CC4-5D6E-409C-BE32-E72D297353CC}">
              <c16:uniqueId val="{00000008-58F4-4C4C-8C79-16D1CBC1740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7.7020349991462692E-2"/>
          <c:y val="0.81343789259759391"/>
          <c:w val="0.80519842795999597"/>
          <c:h val="0.1728842966706377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Constantia" panose="02030602050306030303" pitchFamily="18" charset="0"/>
              <a:ea typeface="+mn-ea"/>
              <a:cs typeface="+mn-cs"/>
            </a:defRPr>
          </a:pPr>
          <a:endParaRPr lang="el-GR"/>
        </a:p>
      </c:txPr>
    </c:legend>
    <c:plotVisOnly val="1"/>
    <c:dispBlanksAs val="gap"/>
    <c:showDLblsOverMax val="0"/>
  </c:chart>
  <c:spPr>
    <a:noFill/>
    <a:ln>
      <a:noFill/>
    </a:ln>
    <a:effectLst/>
  </c:spPr>
  <c:txPr>
    <a:bodyPr/>
    <a:lstStyle/>
    <a:p>
      <a:pPr>
        <a:defRPr sz="1600">
          <a:solidFill>
            <a:schemeClr val="tx1"/>
          </a:solidFill>
          <a:latin typeface="Constantia" panose="02030602050306030303" pitchFamily="18" charset="0"/>
        </a:defRPr>
      </a:pPr>
      <a:endParaRPr lang="el-G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B2B-4516-9450-2B81A1BD98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B2B-4516-9450-2B81A1BD98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B2B-4516-9450-2B81A1BD98E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B2B-4516-9450-2B81A1BD98E2}"/>
              </c:ext>
            </c:extLst>
          </c:dPt>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βηματα!$K$4:$K$7</c:f>
              <c:strCache>
                <c:ptCount val="4"/>
                <c:pt idx="0">
                  <c:v>Ναι σε μεγάλο βαθμό</c:v>
                </c:pt>
                <c:pt idx="1">
                  <c:v>Ναι σε μικρό βαθμό</c:v>
                </c:pt>
                <c:pt idx="2">
                  <c:v>Δεν έχουν γίνει καθόλου βήματα</c:v>
                </c:pt>
                <c:pt idx="3">
                  <c:v>Δεν γνωρίζω/Δεν απαντώ</c:v>
                </c:pt>
              </c:strCache>
            </c:strRef>
          </c:cat>
          <c:val>
            <c:numRef>
              <c:f>βηματα!$L$4:$L$7</c:f>
              <c:numCache>
                <c:formatCode>###0.0</c:formatCode>
                <c:ptCount val="4"/>
                <c:pt idx="0">
                  <c:v>11.773426810693524</c:v>
                </c:pt>
                <c:pt idx="1">
                  <c:v>46.864685251500383</c:v>
                </c:pt>
                <c:pt idx="2">
                  <c:v>31.080976422904971</c:v>
                </c:pt>
                <c:pt idx="3">
                  <c:v>10.248088717439904</c:v>
                </c:pt>
              </c:numCache>
            </c:numRef>
          </c:val>
          <c:extLst>
            <c:ext xmlns:c16="http://schemas.microsoft.com/office/drawing/2014/chart" uri="{C3380CC4-5D6E-409C-BE32-E72D297353CC}">
              <c16:uniqueId val="{00000008-3B2B-4516-9450-2B81A1BD98E2}"/>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l-GR"/>
        </a:p>
      </c:txPr>
    </c:legend>
    <c:plotVisOnly val="1"/>
    <c:dispBlanksAs val="gap"/>
    <c:showDLblsOverMax val="0"/>
  </c:chart>
  <c:spPr>
    <a:noFill/>
    <a:ln>
      <a:noFill/>
    </a:ln>
    <a:effectLst/>
  </c:spPr>
  <c:txPr>
    <a:bodyPr/>
    <a:lstStyle/>
    <a:p>
      <a:pPr>
        <a:defRPr sz="1400" b="1">
          <a:solidFill>
            <a:schemeClr val="tx1"/>
          </a:solidFill>
        </a:defRPr>
      </a:pPr>
      <a:endParaRPr lang="el-G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1"/>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στασεισ!$K$3:$K$9</c:f>
              <c:strCache>
                <c:ptCount val="7"/>
                <c:pt idx="0">
                  <c:v>Ισότιμα</c:v>
                </c:pt>
                <c:pt idx="1">
                  <c:v>Με στερεότυπα και προκατάληψη</c:v>
                </c:pt>
                <c:pt idx="2">
                  <c:v>Με απόρριψη</c:v>
                </c:pt>
                <c:pt idx="3">
                  <c:v>Με οίκτο/λύπηση</c:v>
                </c:pt>
                <c:pt idx="4">
                  <c:v>Με υπερπροστασία, ως εξαρτώμενα άτομα</c:v>
                </c:pt>
                <c:pt idx="5">
                  <c:v>Με θαυμασμό, ως ήρωες</c:v>
                </c:pt>
                <c:pt idx="6">
                  <c:v>Με αμηχανία</c:v>
                </c:pt>
              </c:strCache>
            </c:strRef>
          </c:cat>
          <c:val>
            <c:numRef>
              <c:f>στασεισ!$M$3:$M$9</c:f>
              <c:numCache>
                <c:formatCode>###0.0%</c:formatCode>
                <c:ptCount val="7"/>
                <c:pt idx="0">
                  <c:v>7.8556917740298882E-2</c:v>
                </c:pt>
                <c:pt idx="1">
                  <c:v>0.56048310721726979</c:v>
                </c:pt>
                <c:pt idx="2">
                  <c:v>0.2090419190587387</c:v>
                </c:pt>
                <c:pt idx="3">
                  <c:v>0.34017314313090624</c:v>
                </c:pt>
                <c:pt idx="4">
                  <c:v>0.10938991372554645</c:v>
                </c:pt>
                <c:pt idx="5">
                  <c:v>6.5220217115988563E-2</c:v>
                </c:pt>
                <c:pt idx="6">
                  <c:v>0.33232933591326663</c:v>
                </c:pt>
              </c:numCache>
            </c:numRef>
          </c:val>
          <c:extLst>
            <c:ext xmlns:c16="http://schemas.microsoft.com/office/drawing/2014/chart" uri="{C3380CC4-5D6E-409C-BE32-E72D297353CC}">
              <c16:uniqueId val="{00000000-CA5B-4CC2-84B8-907CFBB7D2B0}"/>
            </c:ext>
          </c:extLst>
        </c:ser>
        <c:dLbls>
          <c:showLegendKey val="0"/>
          <c:showVal val="0"/>
          <c:showCatName val="0"/>
          <c:showSerName val="0"/>
          <c:showPercent val="0"/>
          <c:showBubbleSize val="0"/>
        </c:dLbls>
        <c:gapWidth val="326"/>
        <c:overlap val="-58"/>
        <c:axId val="1715011119"/>
        <c:axId val="1821146351"/>
        <c:extLst>
          <c:ext xmlns:c15="http://schemas.microsoft.com/office/drawing/2012/chart" uri="{02D57815-91ED-43cb-92C2-25804820EDAC}">
            <c15:filteredBarSeries>
              <c15:ser>
                <c:idx val="0"/>
                <c:order val="0"/>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στασεισ!$K$3:$K$9</c15:sqref>
                        </c15:formulaRef>
                      </c:ext>
                    </c:extLst>
                    <c:strCache>
                      <c:ptCount val="7"/>
                      <c:pt idx="0">
                        <c:v>Ισότιμα</c:v>
                      </c:pt>
                      <c:pt idx="1">
                        <c:v>Με στερεότυπα και προκατάληψη</c:v>
                      </c:pt>
                      <c:pt idx="2">
                        <c:v>Με απόρριψη</c:v>
                      </c:pt>
                      <c:pt idx="3">
                        <c:v>Με οίκτο/λύπηση</c:v>
                      </c:pt>
                      <c:pt idx="4">
                        <c:v>Με υπερπροστασία, ως εξαρτώμενα άτομα</c:v>
                      </c:pt>
                      <c:pt idx="5">
                        <c:v>Με θαυμασμό, ως ήρωες</c:v>
                      </c:pt>
                      <c:pt idx="6">
                        <c:v>Με αμηχανία</c:v>
                      </c:pt>
                    </c:strCache>
                  </c:strRef>
                </c:cat>
                <c:val>
                  <c:numRef>
                    <c:extLst>
                      <c:ext uri="{02D57815-91ED-43cb-92C2-25804820EDAC}">
                        <c15:formulaRef>
                          <c15:sqref>στασεισ!$L$3:$L$9</c15:sqref>
                        </c15:formulaRef>
                      </c:ext>
                    </c:extLst>
                    <c:numCache>
                      <c:formatCode>###0.0%</c:formatCode>
                      <c:ptCount val="7"/>
                      <c:pt idx="0">
                        <c:v>4.634094509062444E-2</c:v>
                      </c:pt>
                      <c:pt idx="1">
                        <c:v>0.33063054970719691</c:v>
                      </c:pt>
                      <c:pt idx="2">
                        <c:v>0.12331441165709504</c:v>
                      </c:pt>
                      <c:pt idx="3">
                        <c:v>0.20066908683011775</c:v>
                      </c:pt>
                      <c:pt idx="4">
                        <c:v>6.452941550204469E-2</c:v>
                      </c:pt>
                      <c:pt idx="5">
                        <c:v>3.8473588158871815E-2</c:v>
                      </c:pt>
                      <c:pt idx="6">
                        <c:v>0.19604200305404934</c:v>
                      </c:pt>
                    </c:numCache>
                  </c:numRef>
                </c:val>
                <c:extLst>
                  <c:ext xmlns:c16="http://schemas.microsoft.com/office/drawing/2014/chart" uri="{C3380CC4-5D6E-409C-BE32-E72D297353CC}">
                    <c16:uniqueId val="{00000001-CA5B-4CC2-84B8-907CFBB7D2B0}"/>
                  </c:ext>
                </c:extLst>
              </c15:ser>
            </c15:filteredBarSeries>
          </c:ext>
        </c:extLst>
      </c:barChart>
      <c:catAx>
        <c:axId val="1715011119"/>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300" b="1" i="0" u="none" strike="noStrike" kern="1200" baseline="0">
                <a:solidFill>
                  <a:schemeClr val="tx1"/>
                </a:solidFill>
                <a:latin typeface="Constantia" panose="02030602050306030303" pitchFamily="18" charset="0"/>
                <a:ea typeface="+mn-ea"/>
                <a:cs typeface="+mn-cs"/>
              </a:defRPr>
            </a:pPr>
            <a:endParaRPr lang="el-GR"/>
          </a:p>
        </c:txPr>
        <c:crossAx val="1821146351"/>
        <c:crosses val="autoZero"/>
        <c:auto val="1"/>
        <c:lblAlgn val="ctr"/>
        <c:lblOffset val="100"/>
        <c:noMultiLvlLbl val="0"/>
      </c:catAx>
      <c:valAx>
        <c:axId val="1821146351"/>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1715011119"/>
        <c:crosses val="autoZero"/>
        <c:crossBetween val="between"/>
      </c:valAx>
      <c:spPr>
        <a:noFill/>
        <a:ln>
          <a:noFill/>
        </a:ln>
        <a:effectLst/>
      </c:spPr>
    </c:plotArea>
    <c:plotVisOnly val="1"/>
    <c:dispBlanksAs val="gap"/>
    <c:showDLblsOverMax val="0"/>
  </c:chart>
  <c:spPr>
    <a:noFill/>
    <a:ln>
      <a:noFill/>
    </a:ln>
    <a:effectLst/>
  </c:spPr>
  <c:txPr>
    <a:bodyPr/>
    <a:lstStyle/>
    <a:p>
      <a:pPr>
        <a:defRPr sz="1300" b="1">
          <a:solidFill>
            <a:schemeClr val="tx1"/>
          </a:solidFill>
          <a:latin typeface="Constantia" panose="02030602050306030303" pitchFamily="18" charset="0"/>
        </a:defRPr>
      </a:pPr>
      <a:endParaRPr lang="el-G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36250279440621"/>
          <c:y val="9.6481869330745151E-2"/>
          <c:w val="0.65927479569785641"/>
          <c:h val="0.8070362613385097"/>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6D96-4E13-AA02-3E86759A9E6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D96-4E13-AA02-3E86759A9E6C}"/>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6D96-4E13-AA02-3E86759A9E6C}"/>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6D96-4E13-AA02-3E86759A9E6C}"/>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9-6D96-4E13-AA02-3E86759A9E6C}"/>
              </c:ext>
            </c:extLst>
          </c:dPt>
          <c:dLbls>
            <c:dLbl>
              <c:idx val="4"/>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onstantia" panose="02030602050306030303" pitchFamily="18" charset="0"/>
                      <a:ea typeface="+mn-ea"/>
                      <a:cs typeface="+mn-cs"/>
                    </a:defRPr>
                  </a:pPr>
                  <a:endParaRPr lang="el-GR"/>
                </a:p>
              </c:txPr>
              <c:showLegendKey val="0"/>
              <c:showVal val="0"/>
              <c:showCatName val="1"/>
              <c:showSerName val="0"/>
              <c:showPercent val="1"/>
              <c:showBubbleSize val="0"/>
              <c:extLst>
                <c:ext xmlns:c16="http://schemas.microsoft.com/office/drawing/2014/chart" uri="{C3380CC4-5D6E-409C-BE32-E72D297353CC}">
                  <c16:uniqueId val="{00000009-6D96-4E13-AA02-3E86759A9E6C}"/>
                </c:ext>
              </c:extLst>
            </c:dLbl>
            <c:spPr>
              <a:noFill/>
              <a:ln>
                <a:noFill/>
              </a:ln>
              <a:effectLst/>
            </c:spPr>
            <c:txPr>
              <a:bodyPr rot="0" spcFirstLastPara="1" vertOverflow="ellipsis" vert="horz" wrap="square" anchor="ctr" anchorCtr="1"/>
              <a:lstStyle/>
              <a:p>
                <a:pPr>
                  <a:defRPr sz="1400" b="1" i="0" u="none" strike="noStrike" kern="1200" baseline="0">
                    <a:solidFill>
                      <a:schemeClr val="accent1">
                        <a:lumMod val="20000"/>
                        <a:lumOff val="80000"/>
                      </a:schemeClr>
                    </a:solidFill>
                    <a:latin typeface="Constantia" panose="02030602050306030303" pitchFamily="18" charset="0"/>
                    <a:ea typeface="+mn-ea"/>
                    <a:cs typeface="+mn-cs"/>
                  </a:defRPr>
                </a:pPr>
                <a:endParaRPr lang="el-G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διάκριση!$J$3:$J$7</c:f>
              <c:strCache>
                <c:ptCount val="5"/>
                <c:pt idx="0">
                  <c:v>Δεν το έχω αισθανθεί καθόλου</c:v>
                </c:pt>
                <c:pt idx="1">
                  <c:v>Το έχω αισθανθεί λίγες φορές</c:v>
                </c:pt>
                <c:pt idx="2">
                  <c:v>Το έχω αισθανθεί αρκετές φορές</c:v>
                </c:pt>
                <c:pt idx="3">
                  <c:v>Το έχω αισθανθεί πολλές φορές</c:v>
                </c:pt>
                <c:pt idx="4">
                  <c:v>Δεν γνωρίζω/δεν απαντώ</c:v>
                </c:pt>
              </c:strCache>
            </c:strRef>
          </c:cat>
          <c:val>
            <c:numRef>
              <c:f>διάκριση!$K$3:$K$7</c:f>
              <c:numCache>
                <c:formatCode>###0.0</c:formatCode>
                <c:ptCount val="5"/>
                <c:pt idx="0">
                  <c:v>19.584673730189138</c:v>
                </c:pt>
                <c:pt idx="1">
                  <c:v>27.660626272762183</c:v>
                </c:pt>
                <c:pt idx="2">
                  <c:v>25.089277808930735</c:v>
                </c:pt>
                <c:pt idx="3">
                  <c:v>21.50451553876573</c:v>
                </c:pt>
                <c:pt idx="4">
                  <c:v>6.1609066493522056</c:v>
                </c:pt>
              </c:numCache>
            </c:numRef>
          </c:val>
          <c:extLst>
            <c:ext xmlns:c16="http://schemas.microsoft.com/office/drawing/2014/chart" uri="{C3380CC4-5D6E-409C-BE32-E72D297353CC}">
              <c16:uniqueId val="{0000000A-6D96-4E13-AA02-3E86759A9E6C}"/>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latin typeface="Constantia" panose="02030602050306030303" pitchFamily="18" charset="0"/>
        </a:defRPr>
      </a:pPr>
      <a:endParaRPr lang="el-G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'ΠΕΔΙΑ ΔΙΑΚΡΙΣΗΣ'!$T$3:$T$10</c:f>
              <c:strCache>
                <c:ptCount val="8"/>
                <c:pt idx="0">
                  <c:v>Εκπαίδευση</c:v>
                </c:pt>
                <c:pt idx="1">
                  <c:v>Στα μέσα μαζικής μεταφοράς</c:v>
                </c:pt>
                <c:pt idx="2">
                  <c:v>Σε χώρους ψυχαγωγίας και διασκέδασης(καφετέριες, εστιατόρια, μπαρ κ.λπ.)</c:v>
                </c:pt>
                <c:pt idx="3">
                  <c:v>Κοινωνικό και οικογενειακό περιβάλλον</c:v>
                </c:pt>
                <c:pt idx="4">
                  <c:v>Υγεία</c:v>
                </c:pt>
                <c:pt idx="5">
                  <c:v>Σε συνδιαλλαγές με δημόσιες υπηρεσίες</c:v>
                </c:pt>
                <c:pt idx="6">
                  <c:v>Εργασία</c:v>
                </c:pt>
                <c:pt idx="7">
                  <c:v>Στη χρήση δημόσιων χώρων και χώρων ελεύθερης πρόσβασης (πάρκα, παραλίες κ.λπ.)</c:v>
                </c:pt>
              </c:strCache>
            </c:strRef>
          </c:cat>
          <c:val>
            <c:numRef>
              <c:f>'ΠΕΔΙΑ ΔΙΑΚΡΙΣΗΣ'!$U$3:$U$10</c:f>
              <c:numCache>
                <c:formatCode>0.0%</c:formatCode>
                <c:ptCount val="8"/>
                <c:pt idx="0">
                  <c:v>0.19202185792349713</c:v>
                </c:pt>
                <c:pt idx="1">
                  <c:v>0.28300546448087383</c:v>
                </c:pt>
                <c:pt idx="2">
                  <c:v>0.2870392449080969</c:v>
                </c:pt>
                <c:pt idx="3">
                  <c:v>0.32073522106308927</c:v>
                </c:pt>
                <c:pt idx="4">
                  <c:v>0.32276701440635824</c:v>
                </c:pt>
                <c:pt idx="5">
                  <c:v>0.34024838549428649</c:v>
                </c:pt>
                <c:pt idx="6">
                  <c:v>0.35802285146547375</c:v>
                </c:pt>
                <c:pt idx="7">
                  <c:v>0.41277694982612906</c:v>
                </c:pt>
              </c:numCache>
            </c:numRef>
          </c:val>
          <c:extLst>
            <c:ext xmlns:c16="http://schemas.microsoft.com/office/drawing/2014/chart" uri="{C3380CC4-5D6E-409C-BE32-E72D297353CC}">
              <c16:uniqueId val="{00000000-21F5-4DAC-8378-25F21046D6F8}"/>
            </c:ext>
          </c:extLst>
        </c:ser>
        <c:dLbls>
          <c:showLegendKey val="0"/>
          <c:showVal val="0"/>
          <c:showCatName val="0"/>
          <c:showSerName val="0"/>
          <c:showPercent val="0"/>
          <c:showBubbleSize val="0"/>
        </c:dLbls>
        <c:gapWidth val="326"/>
        <c:overlap val="-58"/>
        <c:axId val="1376738575"/>
        <c:axId val="1464727727"/>
      </c:barChart>
      <c:catAx>
        <c:axId val="1376738575"/>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300" b="1" i="0" u="none" strike="noStrike" kern="1200" baseline="0">
                <a:solidFill>
                  <a:schemeClr val="tx1"/>
                </a:solidFill>
                <a:latin typeface="Constantia" panose="02030602050306030303" pitchFamily="18" charset="0"/>
                <a:ea typeface="+mn-ea"/>
                <a:cs typeface="+mn-cs"/>
              </a:defRPr>
            </a:pPr>
            <a:endParaRPr lang="el-GR"/>
          </a:p>
        </c:txPr>
        <c:crossAx val="1464727727"/>
        <c:crosses val="autoZero"/>
        <c:auto val="1"/>
        <c:lblAlgn val="ctr"/>
        <c:lblOffset val="100"/>
        <c:noMultiLvlLbl val="0"/>
      </c:catAx>
      <c:valAx>
        <c:axId val="1464727727"/>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1376738575"/>
        <c:crosses val="autoZero"/>
        <c:crossBetween val="between"/>
      </c:valAx>
      <c:spPr>
        <a:noFill/>
        <a:ln>
          <a:noFill/>
        </a:ln>
        <a:effectLst/>
      </c:spPr>
    </c:plotArea>
    <c:plotVisOnly val="1"/>
    <c:dispBlanksAs val="gap"/>
    <c:showDLblsOverMax val="0"/>
  </c:chart>
  <c:spPr>
    <a:noFill/>
    <a:ln>
      <a:noFill/>
    </a:ln>
    <a:effectLst/>
  </c:spPr>
  <c:txPr>
    <a:bodyPr/>
    <a:lstStyle/>
    <a:p>
      <a:pPr>
        <a:defRPr sz="1300" b="1" i="0" u="none">
          <a:solidFill>
            <a:schemeClr val="tx1"/>
          </a:solidFill>
          <a:latin typeface="Constantia" panose="02030602050306030303" pitchFamily="18" charset="0"/>
        </a:defRPr>
      </a:pPr>
      <a:endParaRPr lang="el-G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723434882137842"/>
          <c:y val="8.4003600293066347E-2"/>
          <c:w val="0.64553112466800988"/>
          <c:h val="0.75083719214342481"/>
        </c:manualLayout>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269-4839-8935-0AF359E7C3A9}"/>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3269-4839-8935-0AF359E7C3A9}"/>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προστασια_νομων!$J$3:$J$4</c:f>
              <c:strCache>
                <c:ptCount val="2"/>
                <c:pt idx="0">
                  <c:v>Ναι</c:v>
                </c:pt>
                <c:pt idx="1">
                  <c:v>Όχι</c:v>
                </c:pt>
              </c:strCache>
            </c:strRef>
          </c:cat>
          <c:val>
            <c:numRef>
              <c:f>προστασια_νομων!$K$3:$K$4</c:f>
              <c:numCache>
                <c:formatCode>###0.0</c:formatCode>
                <c:ptCount val="2"/>
                <c:pt idx="0">
                  <c:v>25.674202197177884</c:v>
                </c:pt>
                <c:pt idx="1">
                  <c:v>74.325797802822109</c:v>
                </c:pt>
              </c:numCache>
            </c:numRef>
          </c:val>
          <c:extLst>
            <c:ext xmlns:c16="http://schemas.microsoft.com/office/drawing/2014/chart" uri="{C3380CC4-5D6E-409C-BE32-E72D297353CC}">
              <c16:uniqueId val="{00000004-3269-4839-8935-0AF359E7C3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onstantia" panose="02030602050306030303" pitchFamily="18" charset="0"/>
              <a:ea typeface="+mn-ea"/>
              <a:cs typeface="+mn-cs"/>
            </a:defRPr>
          </a:pPr>
          <a:endParaRPr lang="el-GR"/>
        </a:p>
      </c:txPr>
    </c:legend>
    <c:plotVisOnly val="1"/>
    <c:dispBlanksAs val="gap"/>
    <c:showDLblsOverMax val="0"/>
  </c:chart>
  <c:spPr>
    <a:noFill/>
    <a:ln>
      <a:noFill/>
    </a:ln>
    <a:effectLst/>
  </c:spPr>
  <c:txPr>
    <a:bodyPr/>
    <a:lstStyle/>
    <a:p>
      <a:pPr>
        <a:defRPr sz="1600" b="1">
          <a:solidFill>
            <a:schemeClr val="tx1"/>
          </a:solidFill>
          <a:latin typeface="Constantia" panose="02030602050306030303" pitchFamily="18" charset="0"/>
        </a:defRPr>
      </a:pPr>
      <a:endParaRPr lang="el-G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bar"/>
        <c:grouping val="clustered"/>
        <c:varyColors val="0"/>
        <c:ser>
          <c:idx val="0"/>
          <c:order val="0"/>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tx1">
                        <a:lumMod val="75000"/>
                        <a:lumOff val="25000"/>
                      </a:schemeClr>
                    </a:solidFill>
                    <a:latin typeface="Constantia" panose="02030602050306030303" pitchFamily="18" charset="0"/>
                    <a:ea typeface="+mn-ea"/>
                    <a:cs typeface="+mn-cs"/>
                  </a:defRPr>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Φύλλο5!$B$2:$K$2</c:f>
              <c:strCache>
                <c:ptCount val="10"/>
                <c:pt idx="0">
                  <c:v>Δεν το έχω αναφέρει σε κανέναν</c:v>
                </c:pt>
                <c:pt idx="1">
                  <c:v>Σε μέλος της οικογένεια/συγγενή</c:v>
                </c:pt>
                <c:pt idx="2">
                  <c:v>Σε φίλο/η</c:v>
                </c:pt>
                <c:pt idx="3">
                  <c:v>Οργάνωση ή σύλλογο ατόμων με αναπηρία/χρόνιες παθήσεις</c:v>
                </c:pt>
                <c:pt idx="4">
                  <c:v>Σε άλλη μη κυβερνητική οργάνωση</c:v>
                </c:pt>
                <c:pt idx="5">
                  <c:v>Στην Αστυνομία</c:v>
                </c:pt>
                <c:pt idx="6">
                  <c:v>Στον Συνήγορο του Πολίτη</c:v>
                </c:pt>
                <c:pt idx="7">
                  <c:v>Στην Επιθεώρηση Εργασίας-Ανεξάρτητη Αρχή</c:v>
                </c:pt>
                <c:pt idx="8">
                  <c:v>Στα Συμβουλευτικά Κέντρα Γενικής Γραμματείας Ισότητας και ανθρωπίνων δικαιωμάτων /Τηλεφωνική γραμμή SOS 15900</c:v>
                </c:pt>
                <c:pt idx="9">
                  <c:v>Άλλο</c:v>
                </c:pt>
              </c:strCache>
            </c:strRef>
          </c:cat>
          <c:val>
            <c:numRef>
              <c:f>Φύλλο5!$B$3:$K$3</c:f>
              <c:numCache>
                <c:formatCode>0.0%</c:formatCode>
                <c:ptCount val="10"/>
                <c:pt idx="0">
                  <c:v>0.22662736428396058</c:v>
                </c:pt>
                <c:pt idx="1">
                  <c:v>0.45079014165233816</c:v>
                </c:pt>
                <c:pt idx="2">
                  <c:v>0.28342749529190298</c:v>
                </c:pt>
                <c:pt idx="3">
                  <c:v>0.11535249324490347</c:v>
                </c:pt>
                <c:pt idx="4">
                  <c:v>3.0655858511422385E-2</c:v>
                </c:pt>
                <c:pt idx="5">
                  <c:v>0.12783099975436069</c:v>
                </c:pt>
                <c:pt idx="6">
                  <c:v>7.6721526242528787E-2</c:v>
                </c:pt>
                <c:pt idx="7">
                  <c:v>2.1256038647343087E-2</c:v>
                </c:pt>
                <c:pt idx="8">
                  <c:v>3.1679358061082595E-2</c:v>
                </c:pt>
                <c:pt idx="9">
                  <c:v>0.13956439859166522</c:v>
                </c:pt>
              </c:numCache>
            </c:numRef>
          </c:val>
          <c:extLst>
            <c:ext xmlns:c16="http://schemas.microsoft.com/office/drawing/2014/chart" uri="{C3380CC4-5D6E-409C-BE32-E72D297353CC}">
              <c16:uniqueId val="{00000000-A7E8-4DA4-B6F2-C73C8CAFAAD4}"/>
            </c:ext>
          </c:extLst>
        </c:ser>
        <c:dLbls>
          <c:showLegendKey val="0"/>
          <c:showVal val="0"/>
          <c:showCatName val="0"/>
          <c:showSerName val="0"/>
          <c:showPercent val="0"/>
          <c:showBubbleSize val="0"/>
        </c:dLbls>
        <c:gapWidth val="326"/>
        <c:overlap val="-58"/>
        <c:axId val="247259520"/>
        <c:axId val="247262880"/>
      </c:barChart>
      <c:catAx>
        <c:axId val="247259520"/>
        <c:scaling>
          <c:orientation val="minMax"/>
        </c:scaling>
        <c:delete val="0"/>
        <c:axPos val="l"/>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300" b="0" i="0" u="none" strike="noStrike" kern="1200" baseline="0">
                <a:solidFill>
                  <a:schemeClr val="tx1"/>
                </a:solidFill>
                <a:latin typeface="Constantia" panose="02030602050306030303" pitchFamily="18" charset="0"/>
                <a:ea typeface="+mn-ea"/>
                <a:cs typeface="+mn-cs"/>
              </a:defRPr>
            </a:pPr>
            <a:endParaRPr lang="el-GR"/>
          </a:p>
        </c:txPr>
        <c:crossAx val="247262880"/>
        <c:crosses val="autoZero"/>
        <c:auto val="1"/>
        <c:lblAlgn val="ctr"/>
        <c:lblOffset val="100"/>
        <c:noMultiLvlLbl val="0"/>
      </c:catAx>
      <c:valAx>
        <c:axId val="247262880"/>
        <c:scaling>
          <c:orientation val="minMax"/>
        </c:scaling>
        <c:delete val="1"/>
        <c:axPos val="b"/>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numFmt formatCode="0.0%" sourceLinked="1"/>
        <c:majorTickMark val="none"/>
        <c:minorTickMark val="none"/>
        <c:tickLblPos val="nextTo"/>
        <c:crossAx val="247259520"/>
        <c:crosses val="autoZero"/>
        <c:crossBetween val="between"/>
      </c:valAx>
      <c:spPr>
        <a:noFill/>
        <a:ln>
          <a:noFill/>
        </a:ln>
        <a:effectLst/>
      </c:spPr>
    </c:plotArea>
    <c:plotVisOnly val="1"/>
    <c:dispBlanksAs val="gap"/>
    <c:showDLblsOverMax val="0"/>
  </c:chart>
  <c:spPr>
    <a:noFill/>
    <a:ln>
      <a:noFill/>
    </a:ln>
    <a:effectLst/>
  </c:spPr>
  <c:txPr>
    <a:bodyPr/>
    <a:lstStyle/>
    <a:p>
      <a:pPr>
        <a:defRPr sz="1300">
          <a:solidFill>
            <a:schemeClr val="tx1">
              <a:lumMod val="75000"/>
              <a:lumOff val="25000"/>
            </a:schemeClr>
          </a:solidFill>
          <a:latin typeface="Constantia" panose="02030602050306030303" pitchFamily="18" charset="0"/>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8">
  <a:schemeClr val="accent5"/>
</cs:colorStyle>
</file>

<file path=ppt/charts/colors15.xml><?xml version="1.0" encoding="utf-8"?>
<cs:colorStyle xmlns:cs="http://schemas.microsoft.com/office/drawing/2012/chartStyle" xmlns:a="http://schemas.openxmlformats.org/drawingml/2006/main" meth="withinLinear" id="16">
  <a:schemeClr val="accent3"/>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1">
  <a:schemeClr val="accent1"/>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A380B1-35FD-453F-B26F-E7FB55FFD3E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07C480E-0389-4D5D-A112-093A047758F0}">
      <dgm:prSet custT="1"/>
      <dgm:spPr/>
      <dgm:t>
        <a:bodyPr/>
        <a:lstStyle/>
        <a:p>
          <a:r>
            <a:rPr lang="el-GR" sz="2800" b="1" dirty="0">
              <a:solidFill>
                <a:schemeClr val="bg2">
                  <a:lumMod val="25000"/>
                </a:schemeClr>
              </a:solidFill>
            </a:rPr>
            <a:t>Η ταυτότητα της έρευνας</a:t>
          </a:r>
          <a:endParaRPr lang="en-US" sz="2800" b="1" dirty="0">
            <a:solidFill>
              <a:schemeClr val="bg2">
                <a:lumMod val="25000"/>
              </a:schemeClr>
            </a:solidFill>
          </a:endParaRPr>
        </a:p>
      </dgm:t>
    </dgm:pt>
    <dgm:pt modelId="{6A9B8801-CE89-4745-9388-28C2FAC8A520}" type="parTrans" cxnId="{D14986B7-70BA-4F2E-AEDC-9BBB8C99F654}">
      <dgm:prSet/>
      <dgm:spPr/>
      <dgm:t>
        <a:bodyPr/>
        <a:lstStyle/>
        <a:p>
          <a:endParaRPr lang="en-US" b="1"/>
        </a:p>
      </dgm:t>
    </dgm:pt>
    <dgm:pt modelId="{ADA787E0-99FF-4A0B-8F39-770C6B43830D}" type="sibTrans" cxnId="{D14986B7-70BA-4F2E-AEDC-9BBB8C99F654}">
      <dgm:prSet/>
      <dgm:spPr/>
      <dgm:t>
        <a:bodyPr/>
        <a:lstStyle/>
        <a:p>
          <a:endParaRPr lang="en-US" b="1"/>
        </a:p>
      </dgm:t>
    </dgm:pt>
    <dgm:pt modelId="{B14791FB-CC64-4A89-A65B-830E66C84F01}">
      <dgm:prSet custT="1"/>
      <dgm:spPr/>
      <dgm:t>
        <a:bodyPr/>
        <a:lstStyle/>
        <a:p>
          <a:r>
            <a:rPr lang="el-GR" sz="2000" b="1" dirty="0"/>
            <a:t>Επαναλαμβανόμενη  ανά διετία πανελλαδική ποσοτική έρευνα</a:t>
          </a:r>
          <a:endParaRPr lang="en-US" sz="2000" b="0" dirty="0"/>
        </a:p>
      </dgm:t>
    </dgm:pt>
    <dgm:pt modelId="{14D0E945-357D-47C4-B69A-29CBEA89E3CE}" type="parTrans" cxnId="{750D1726-967B-4003-8034-42742EC52917}">
      <dgm:prSet/>
      <dgm:spPr/>
      <dgm:t>
        <a:bodyPr/>
        <a:lstStyle/>
        <a:p>
          <a:endParaRPr lang="en-US" b="1"/>
        </a:p>
      </dgm:t>
    </dgm:pt>
    <dgm:pt modelId="{09BB5D2C-F88B-46C8-BC79-574902AC4DC2}" type="sibTrans" cxnId="{750D1726-967B-4003-8034-42742EC52917}">
      <dgm:prSet/>
      <dgm:spPr/>
      <dgm:t>
        <a:bodyPr/>
        <a:lstStyle/>
        <a:p>
          <a:endParaRPr lang="en-US" b="1"/>
        </a:p>
      </dgm:t>
    </dgm:pt>
    <dgm:pt modelId="{E7302113-B091-4109-ABB9-39939A47C698}">
      <dgm:prSet custT="1"/>
      <dgm:spPr/>
      <dgm:t>
        <a:bodyPr/>
        <a:lstStyle/>
        <a:p>
          <a:r>
            <a:rPr lang="el-GR" sz="2000" b="1" kern="1200" dirty="0">
              <a:solidFill>
                <a:prstClr val="black">
                  <a:hueOff val="0"/>
                  <a:satOff val="0"/>
                  <a:lumOff val="0"/>
                  <a:alphaOff val="0"/>
                </a:prstClr>
              </a:solidFill>
              <a:latin typeface="Constantia"/>
              <a:ea typeface="+mn-ea"/>
              <a:cs typeface="+mn-cs"/>
            </a:rPr>
            <a:t>Περίοδος συλλογής δεδομένων 1</a:t>
          </a:r>
          <a:r>
            <a:rPr lang="el-GR" sz="2000" b="1" kern="1200" baseline="30000" dirty="0">
              <a:solidFill>
                <a:prstClr val="black">
                  <a:hueOff val="0"/>
                  <a:satOff val="0"/>
                  <a:lumOff val="0"/>
                  <a:alphaOff val="0"/>
                </a:prstClr>
              </a:solidFill>
              <a:latin typeface="Constantia"/>
              <a:ea typeface="+mn-ea"/>
              <a:cs typeface="+mn-cs"/>
            </a:rPr>
            <a:t>ου</a:t>
          </a:r>
          <a:r>
            <a:rPr lang="el-GR" sz="2000" b="1" kern="1200" dirty="0">
              <a:solidFill>
                <a:prstClr val="black">
                  <a:hueOff val="0"/>
                  <a:satOff val="0"/>
                  <a:lumOff val="0"/>
                  <a:alphaOff val="0"/>
                </a:prstClr>
              </a:solidFill>
              <a:latin typeface="Constantia"/>
              <a:ea typeface="+mn-ea"/>
              <a:cs typeface="+mn-cs"/>
            </a:rPr>
            <a:t> κύματος: </a:t>
          </a:r>
          <a:r>
            <a:rPr lang="el-GR" sz="2000" b="0" kern="1200" dirty="0">
              <a:solidFill>
                <a:prstClr val="black">
                  <a:hueOff val="0"/>
                  <a:satOff val="0"/>
                  <a:lumOff val="0"/>
                  <a:alphaOff val="0"/>
                </a:prstClr>
              </a:solidFill>
              <a:latin typeface="Constantia"/>
              <a:ea typeface="+mn-ea"/>
              <a:cs typeface="+mn-cs"/>
            </a:rPr>
            <a:t>7/10/2025 έως 3/11/2025</a:t>
          </a:r>
          <a:endParaRPr lang="en-US" sz="2000" b="0" kern="1200" dirty="0">
            <a:solidFill>
              <a:prstClr val="black">
                <a:hueOff val="0"/>
                <a:satOff val="0"/>
                <a:lumOff val="0"/>
                <a:alphaOff val="0"/>
              </a:prstClr>
            </a:solidFill>
            <a:latin typeface="Constantia"/>
            <a:ea typeface="+mn-ea"/>
            <a:cs typeface="+mn-cs"/>
          </a:endParaRPr>
        </a:p>
      </dgm:t>
    </dgm:pt>
    <dgm:pt modelId="{966C161D-3313-4927-B8A8-B32A1FF9E750}" type="parTrans" cxnId="{B412A96E-4C45-4DBF-A2A2-A55B8C8342B9}">
      <dgm:prSet/>
      <dgm:spPr/>
      <dgm:t>
        <a:bodyPr/>
        <a:lstStyle/>
        <a:p>
          <a:endParaRPr lang="en-US" b="1"/>
        </a:p>
      </dgm:t>
    </dgm:pt>
    <dgm:pt modelId="{6E3F13F6-331A-409B-80E9-B0BE738E5306}" type="sibTrans" cxnId="{B412A96E-4C45-4DBF-A2A2-A55B8C8342B9}">
      <dgm:prSet/>
      <dgm:spPr/>
      <dgm:t>
        <a:bodyPr/>
        <a:lstStyle/>
        <a:p>
          <a:endParaRPr lang="en-US" b="1"/>
        </a:p>
      </dgm:t>
    </dgm:pt>
    <dgm:pt modelId="{5471142E-4BDE-49D8-B08F-A93AD0B5ECAD}">
      <dgm:prSet custT="1"/>
      <dgm:spPr/>
      <dgm:t>
        <a:bodyPr/>
        <a:lstStyle/>
        <a:p>
          <a:r>
            <a:rPr lang="el-GR" sz="2000" b="1" kern="1200" dirty="0">
              <a:solidFill>
                <a:prstClr val="black">
                  <a:hueOff val="0"/>
                  <a:satOff val="0"/>
                  <a:lumOff val="0"/>
                  <a:alphaOff val="0"/>
                </a:prstClr>
              </a:solidFill>
              <a:latin typeface="Constantia"/>
              <a:ea typeface="+mn-ea"/>
              <a:cs typeface="+mn-cs"/>
            </a:rPr>
            <a:t>Τεχνική συλλογής: </a:t>
          </a:r>
          <a:r>
            <a:rPr lang="el-GR" sz="2000" b="0" kern="1200" dirty="0">
              <a:solidFill>
                <a:prstClr val="black">
                  <a:hueOff val="0"/>
                  <a:satOff val="0"/>
                  <a:lumOff val="0"/>
                  <a:alphaOff val="0"/>
                </a:prstClr>
              </a:solidFill>
              <a:latin typeface="Constantia"/>
              <a:ea typeface="+mn-ea"/>
              <a:cs typeface="+mn-cs"/>
            </a:rPr>
            <a:t>Αυτό-συμπλήρωση ηλεκτρονικού δομημένου ερωτηματολογίου  &amp; Τηλεφωνικές Συνεντεύξεις </a:t>
          </a:r>
          <a:endParaRPr lang="en-US" sz="2000" b="0" kern="1200" dirty="0">
            <a:solidFill>
              <a:prstClr val="black">
                <a:hueOff val="0"/>
                <a:satOff val="0"/>
                <a:lumOff val="0"/>
                <a:alphaOff val="0"/>
              </a:prstClr>
            </a:solidFill>
            <a:latin typeface="Constantia"/>
            <a:ea typeface="+mn-ea"/>
            <a:cs typeface="+mn-cs"/>
          </a:endParaRPr>
        </a:p>
      </dgm:t>
    </dgm:pt>
    <dgm:pt modelId="{56213052-DA88-456A-B6C1-3AA9D856EAF6}" type="parTrans" cxnId="{354EF527-856F-47FD-9596-7565C4EAB8FD}">
      <dgm:prSet/>
      <dgm:spPr/>
      <dgm:t>
        <a:bodyPr/>
        <a:lstStyle/>
        <a:p>
          <a:endParaRPr lang="en-US" b="1"/>
        </a:p>
      </dgm:t>
    </dgm:pt>
    <dgm:pt modelId="{F54FF92D-8B46-4331-B192-E970E05A6156}" type="sibTrans" cxnId="{354EF527-856F-47FD-9596-7565C4EAB8FD}">
      <dgm:prSet/>
      <dgm:spPr/>
      <dgm:t>
        <a:bodyPr/>
        <a:lstStyle/>
        <a:p>
          <a:endParaRPr lang="en-US" b="1"/>
        </a:p>
      </dgm:t>
    </dgm:pt>
    <dgm:pt modelId="{AC830414-6FE7-42E2-B425-6B2F94D8D0C3}">
      <dgm:prSet custT="1"/>
      <dgm:spPr/>
      <dgm:t>
        <a:bodyPr/>
        <a:lstStyle/>
        <a:p>
          <a:r>
            <a:rPr lang="el-GR" sz="2000" b="1" kern="1200" dirty="0">
              <a:solidFill>
                <a:prstClr val="black">
                  <a:hueOff val="0"/>
                  <a:satOff val="0"/>
                  <a:lumOff val="0"/>
                  <a:alphaOff val="0"/>
                </a:prstClr>
              </a:solidFill>
              <a:latin typeface="Constantia"/>
              <a:ea typeface="+mn-ea"/>
              <a:cs typeface="+mn-cs"/>
            </a:rPr>
            <a:t>Πληθυσμός έρευνας: </a:t>
          </a:r>
          <a:r>
            <a:rPr lang="el-GR" sz="2000" b="0" kern="1200" dirty="0">
              <a:solidFill>
                <a:prstClr val="black">
                  <a:hueOff val="0"/>
                  <a:satOff val="0"/>
                  <a:lumOff val="0"/>
                  <a:alphaOff val="0"/>
                </a:prstClr>
              </a:solidFill>
              <a:latin typeface="Constantia"/>
              <a:ea typeface="+mn-ea"/>
              <a:cs typeface="+mn-cs"/>
            </a:rPr>
            <a:t>Άτομα με αναπηρία ή/και χρόνιες ή/και σπάνιες παθήσεις 15 ετών και άνω</a:t>
          </a:r>
          <a:endParaRPr lang="en-US" sz="2000" b="0" kern="1200" dirty="0">
            <a:solidFill>
              <a:prstClr val="black">
                <a:hueOff val="0"/>
                <a:satOff val="0"/>
                <a:lumOff val="0"/>
                <a:alphaOff val="0"/>
              </a:prstClr>
            </a:solidFill>
            <a:latin typeface="Constantia"/>
            <a:ea typeface="+mn-ea"/>
            <a:cs typeface="+mn-cs"/>
          </a:endParaRPr>
        </a:p>
      </dgm:t>
    </dgm:pt>
    <dgm:pt modelId="{C0D0EB77-DA2C-462B-A124-98C00016D35F}" type="parTrans" cxnId="{2F7B8EED-AC8F-47AF-A5A6-F12252D369C6}">
      <dgm:prSet/>
      <dgm:spPr/>
      <dgm:t>
        <a:bodyPr/>
        <a:lstStyle/>
        <a:p>
          <a:endParaRPr lang="en-US" b="1"/>
        </a:p>
      </dgm:t>
    </dgm:pt>
    <dgm:pt modelId="{ECFAC121-6461-463F-B50A-7C6A3FD7E280}" type="sibTrans" cxnId="{2F7B8EED-AC8F-47AF-A5A6-F12252D369C6}">
      <dgm:prSet/>
      <dgm:spPr/>
      <dgm:t>
        <a:bodyPr/>
        <a:lstStyle/>
        <a:p>
          <a:endParaRPr lang="en-US" b="1"/>
        </a:p>
      </dgm:t>
    </dgm:pt>
    <dgm:pt modelId="{251490AF-842A-486A-8F5B-735B01FEB12C}">
      <dgm:prSet custT="1"/>
      <dgm:spPr/>
      <dgm:t>
        <a:bodyPr/>
        <a:lstStyle/>
        <a:p>
          <a:r>
            <a:rPr lang="el-GR" sz="2000" b="1" kern="1200" dirty="0">
              <a:solidFill>
                <a:prstClr val="black">
                  <a:hueOff val="0"/>
                  <a:satOff val="0"/>
                  <a:lumOff val="0"/>
                  <a:alphaOff val="0"/>
                </a:prstClr>
              </a:solidFill>
              <a:latin typeface="Constantia"/>
              <a:ea typeface="+mn-ea"/>
              <a:cs typeface="+mn-cs"/>
            </a:rPr>
            <a:t>Δειγματοληψία και δείγμα: </a:t>
          </a:r>
          <a:r>
            <a:rPr lang="el-GR" sz="2000" b="0" kern="1200" dirty="0">
              <a:solidFill>
                <a:prstClr val="black">
                  <a:hueOff val="0"/>
                  <a:satOff val="0"/>
                  <a:lumOff val="0"/>
                  <a:alphaOff val="0"/>
                </a:prstClr>
              </a:solidFill>
              <a:latin typeface="Constantia"/>
              <a:ea typeface="+mn-ea"/>
              <a:cs typeface="+mn-cs"/>
            </a:rPr>
            <a:t>Σκόπιμη δειγματοληψία με τελικό δείγμα 2. 716 άτομα</a:t>
          </a:r>
          <a:endParaRPr lang="en-US" sz="2000" b="0" kern="1200" dirty="0">
            <a:solidFill>
              <a:prstClr val="black">
                <a:hueOff val="0"/>
                <a:satOff val="0"/>
                <a:lumOff val="0"/>
                <a:alphaOff val="0"/>
              </a:prstClr>
            </a:solidFill>
            <a:latin typeface="Constantia"/>
            <a:ea typeface="+mn-ea"/>
            <a:cs typeface="+mn-cs"/>
          </a:endParaRPr>
        </a:p>
      </dgm:t>
    </dgm:pt>
    <dgm:pt modelId="{1FFA45DD-9B49-420F-9ED5-7F7A0BE600A7}" type="parTrans" cxnId="{3AD48CF6-4346-40D5-9DAF-DD9A5B742133}">
      <dgm:prSet/>
      <dgm:spPr/>
      <dgm:t>
        <a:bodyPr/>
        <a:lstStyle/>
        <a:p>
          <a:endParaRPr lang="en-US" b="1"/>
        </a:p>
      </dgm:t>
    </dgm:pt>
    <dgm:pt modelId="{47C3782A-C75B-4E6E-8ABE-B36EE147A49F}" type="sibTrans" cxnId="{3AD48CF6-4346-40D5-9DAF-DD9A5B742133}">
      <dgm:prSet/>
      <dgm:spPr/>
      <dgm:t>
        <a:bodyPr/>
        <a:lstStyle/>
        <a:p>
          <a:endParaRPr lang="en-US" b="1"/>
        </a:p>
      </dgm:t>
    </dgm:pt>
    <dgm:pt modelId="{79E14A39-80F9-42D2-8E59-A6A3B8DE3D42}">
      <dgm:prSet custT="1"/>
      <dgm:spPr/>
      <dgm:t>
        <a:bodyPr/>
        <a:lstStyle/>
        <a:p>
          <a:r>
            <a:rPr lang="el-GR" sz="2000" b="1" kern="1200" dirty="0">
              <a:solidFill>
                <a:prstClr val="black">
                  <a:hueOff val="0"/>
                  <a:satOff val="0"/>
                  <a:lumOff val="0"/>
                  <a:alphaOff val="0"/>
                </a:prstClr>
              </a:solidFill>
              <a:latin typeface="Constantia"/>
              <a:ea typeface="+mn-ea"/>
              <a:cs typeface="+mn-cs"/>
            </a:rPr>
            <a:t>Στάθμιση: </a:t>
          </a:r>
          <a:r>
            <a:rPr lang="el-GR" sz="2000" b="0" kern="1200" dirty="0">
              <a:solidFill>
                <a:prstClr val="black">
                  <a:hueOff val="0"/>
                  <a:satOff val="0"/>
                  <a:lumOff val="0"/>
                  <a:alphaOff val="0"/>
                </a:prstClr>
              </a:solidFill>
              <a:latin typeface="Constantia"/>
              <a:ea typeface="+mn-ea"/>
              <a:cs typeface="+mn-cs"/>
            </a:rPr>
            <a:t>Συντελεστής στάθμισης για τις 13 περιφέρειες της χώρας</a:t>
          </a:r>
          <a:endParaRPr lang="en-US" sz="2000" b="0" kern="1200" dirty="0">
            <a:solidFill>
              <a:prstClr val="black">
                <a:hueOff val="0"/>
                <a:satOff val="0"/>
                <a:lumOff val="0"/>
                <a:alphaOff val="0"/>
              </a:prstClr>
            </a:solidFill>
            <a:latin typeface="Constantia"/>
            <a:ea typeface="+mn-ea"/>
            <a:cs typeface="+mn-cs"/>
          </a:endParaRPr>
        </a:p>
      </dgm:t>
    </dgm:pt>
    <dgm:pt modelId="{EC35A134-13FB-424B-BD6E-CC4AA11AE53D}" type="parTrans" cxnId="{7BF9ADB4-B2C6-482C-BB4F-7E6F1E6713AA}">
      <dgm:prSet/>
      <dgm:spPr/>
      <dgm:t>
        <a:bodyPr/>
        <a:lstStyle/>
        <a:p>
          <a:endParaRPr lang="en-US" b="1"/>
        </a:p>
      </dgm:t>
    </dgm:pt>
    <dgm:pt modelId="{5256FC36-ACB3-4FB6-9A10-CEE3C08D9091}" type="sibTrans" cxnId="{7BF9ADB4-B2C6-482C-BB4F-7E6F1E6713AA}">
      <dgm:prSet/>
      <dgm:spPr/>
      <dgm:t>
        <a:bodyPr/>
        <a:lstStyle/>
        <a:p>
          <a:endParaRPr lang="en-US" b="1"/>
        </a:p>
      </dgm:t>
    </dgm:pt>
    <dgm:pt modelId="{2CACD27E-B9F3-45C8-A8CD-9AD1682820F7}" type="pres">
      <dgm:prSet presAssocID="{C4A380B1-35FD-453F-B26F-E7FB55FFD3E7}" presName="vert0" presStyleCnt="0">
        <dgm:presLayoutVars>
          <dgm:dir/>
          <dgm:animOne val="branch"/>
          <dgm:animLvl val="lvl"/>
        </dgm:presLayoutVars>
      </dgm:prSet>
      <dgm:spPr/>
    </dgm:pt>
    <dgm:pt modelId="{2ED05712-4B73-4E62-B85C-8ADF15FD0B17}" type="pres">
      <dgm:prSet presAssocID="{907C480E-0389-4D5D-A112-093A047758F0}" presName="thickLine" presStyleLbl="alignNode1" presStyleIdx="0" presStyleCnt="1"/>
      <dgm:spPr/>
    </dgm:pt>
    <dgm:pt modelId="{868DF445-E390-4702-8F8C-E43F1F31F14B}" type="pres">
      <dgm:prSet presAssocID="{907C480E-0389-4D5D-A112-093A047758F0}" presName="horz1" presStyleCnt="0"/>
      <dgm:spPr/>
    </dgm:pt>
    <dgm:pt modelId="{276069D0-D0F4-4DAF-AB5A-9317E921266D}" type="pres">
      <dgm:prSet presAssocID="{907C480E-0389-4D5D-A112-093A047758F0}" presName="tx1" presStyleLbl="revTx" presStyleIdx="0" presStyleCnt="7"/>
      <dgm:spPr/>
    </dgm:pt>
    <dgm:pt modelId="{40544FC1-CE77-4050-A82B-CDBABDFE9917}" type="pres">
      <dgm:prSet presAssocID="{907C480E-0389-4D5D-A112-093A047758F0}" presName="vert1" presStyleCnt="0"/>
      <dgm:spPr/>
    </dgm:pt>
    <dgm:pt modelId="{AC7427EB-4416-4DD6-BFAB-5771E7CB0FA7}" type="pres">
      <dgm:prSet presAssocID="{B14791FB-CC64-4A89-A65B-830E66C84F01}" presName="vertSpace2a" presStyleCnt="0"/>
      <dgm:spPr/>
    </dgm:pt>
    <dgm:pt modelId="{B53436CE-3627-477E-8DA3-4E2CCA853EEB}" type="pres">
      <dgm:prSet presAssocID="{B14791FB-CC64-4A89-A65B-830E66C84F01}" presName="horz2" presStyleCnt="0"/>
      <dgm:spPr/>
    </dgm:pt>
    <dgm:pt modelId="{1F315FBA-AA5D-4FAD-991E-A71B1DAB7638}" type="pres">
      <dgm:prSet presAssocID="{B14791FB-CC64-4A89-A65B-830E66C84F01}" presName="horzSpace2" presStyleCnt="0"/>
      <dgm:spPr/>
    </dgm:pt>
    <dgm:pt modelId="{5A020831-5697-406C-802E-CD36E43E5424}" type="pres">
      <dgm:prSet presAssocID="{B14791FB-CC64-4A89-A65B-830E66C84F01}" presName="tx2" presStyleLbl="revTx" presStyleIdx="1" presStyleCnt="7"/>
      <dgm:spPr/>
    </dgm:pt>
    <dgm:pt modelId="{C0BD1D41-F314-4A30-BB49-18A452452A2E}" type="pres">
      <dgm:prSet presAssocID="{B14791FB-CC64-4A89-A65B-830E66C84F01}" presName="vert2" presStyleCnt="0"/>
      <dgm:spPr/>
    </dgm:pt>
    <dgm:pt modelId="{AB00A6D9-5993-45A4-BD1B-901433774A62}" type="pres">
      <dgm:prSet presAssocID="{B14791FB-CC64-4A89-A65B-830E66C84F01}" presName="thinLine2b" presStyleLbl="callout" presStyleIdx="0" presStyleCnt="6"/>
      <dgm:spPr/>
    </dgm:pt>
    <dgm:pt modelId="{1EE8ECAC-DC65-43FA-9EFC-27367A6D8AE1}" type="pres">
      <dgm:prSet presAssocID="{B14791FB-CC64-4A89-A65B-830E66C84F01}" presName="vertSpace2b" presStyleCnt="0"/>
      <dgm:spPr/>
    </dgm:pt>
    <dgm:pt modelId="{323D5DBC-200E-4C13-86DE-41A5993B5B1E}" type="pres">
      <dgm:prSet presAssocID="{E7302113-B091-4109-ABB9-39939A47C698}" presName="horz2" presStyleCnt="0"/>
      <dgm:spPr/>
    </dgm:pt>
    <dgm:pt modelId="{F7411F72-0D39-4749-A556-4AF0C6C911A8}" type="pres">
      <dgm:prSet presAssocID="{E7302113-B091-4109-ABB9-39939A47C698}" presName="horzSpace2" presStyleCnt="0"/>
      <dgm:spPr/>
    </dgm:pt>
    <dgm:pt modelId="{8605DFF1-8AC5-480A-B763-11BCFB21E7D8}" type="pres">
      <dgm:prSet presAssocID="{E7302113-B091-4109-ABB9-39939A47C698}" presName="tx2" presStyleLbl="revTx" presStyleIdx="2" presStyleCnt="7"/>
      <dgm:spPr/>
    </dgm:pt>
    <dgm:pt modelId="{5943CF46-805B-4892-BD56-34715CA98540}" type="pres">
      <dgm:prSet presAssocID="{E7302113-B091-4109-ABB9-39939A47C698}" presName="vert2" presStyleCnt="0"/>
      <dgm:spPr/>
    </dgm:pt>
    <dgm:pt modelId="{70386860-1AE5-41F0-ABA2-45368864A303}" type="pres">
      <dgm:prSet presAssocID="{E7302113-B091-4109-ABB9-39939A47C698}" presName="thinLine2b" presStyleLbl="callout" presStyleIdx="1" presStyleCnt="6"/>
      <dgm:spPr/>
    </dgm:pt>
    <dgm:pt modelId="{3CF86152-345B-4A0F-80F3-479537B40CBD}" type="pres">
      <dgm:prSet presAssocID="{E7302113-B091-4109-ABB9-39939A47C698}" presName="vertSpace2b" presStyleCnt="0"/>
      <dgm:spPr/>
    </dgm:pt>
    <dgm:pt modelId="{31E21F23-F607-465B-994A-5945413700FC}" type="pres">
      <dgm:prSet presAssocID="{5471142E-4BDE-49D8-B08F-A93AD0B5ECAD}" presName="horz2" presStyleCnt="0"/>
      <dgm:spPr/>
    </dgm:pt>
    <dgm:pt modelId="{4F146F98-5F66-4416-A17E-8036875843CA}" type="pres">
      <dgm:prSet presAssocID="{5471142E-4BDE-49D8-B08F-A93AD0B5ECAD}" presName="horzSpace2" presStyleCnt="0"/>
      <dgm:spPr/>
    </dgm:pt>
    <dgm:pt modelId="{1C35415C-0E5C-4877-8766-519A640E4E0E}" type="pres">
      <dgm:prSet presAssocID="{5471142E-4BDE-49D8-B08F-A93AD0B5ECAD}" presName="tx2" presStyleLbl="revTx" presStyleIdx="3" presStyleCnt="7"/>
      <dgm:spPr/>
    </dgm:pt>
    <dgm:pt modelId="{0B4CF7EB-2355-42DA-A7F9-765086449C83}" type="pres">
      <dgm:prSet presAssocID="{5471142E-4BDE-49D8-B08F-A93AD0B5ECAD}" presName="vert2" presStyleCnt="0"/>
      <dgm:spPr/>
    </dgm:pt>
    <dgm:pt modelId="{1F3A1F5F-9A99-4917-A77D-584F8D2700DE}" type="pres">
      <dgm:prSet presAssocID="{5471142E-4BDE-49D8-B08F-A93AD0B5ECAD}" presName="thinLine2b" presStyleLbl="callout" presStyleIdx="2" presStyleCnt="6"/>
      <dgm:spPr/>
    </dgm:pt>
    <dgm:pt modelId="{00CB061C-E1A0-4502-974C-42F127443B47}" type="pres">
      <dgm:prSet presAssocID="{5471142E-4BDE-49D8-B08F-A93AD0B5ECAD}" presName="vertSpace2b" presStyleCnt="0"/>
      <dgm:spPr/>
    </dgm:pt>
    <dgm:pt modelId="{A6560C66-E89F-412E-BE19-C8C5D40719F0}" type="pres">
      <dgm:prSet presAssocID="{AC830414-6FE7-42E2-B425-6B2F94D8D0C3}" presName="horz2" presStyleCnt="0"/>
      <dgm:spPr/>
    </dgm:pt>
    <dgm:pt modelId="{487ED441-3537-40AD-A9F9-76260C2C70B5}" type="pres">
      <dgm:prSet presAssocID="{AC830414-6FE7-42E2-B425-6B2F94D8D0C3}" presName="horzSpace2" presStyleCnt="0"/>
      <dgm:spPr/>
    </dgm:pt>
    <dgm:pt modelId="{AF6301B5-C568-4011-B39F-3A0988CCD8C6}" type="pres">
      <dgm:prSet presAssocID="{AC830414-6FE7-42E2-B425-6B2F94D8D0C3}" presName="tx2" presStyleLbl="revTx" presStyleIdx="4" presStyleCnt="7"/>
      <dgm:spPr/>
    </dgm:pt>
    <dgm:pt modelId="{80F32EFE-6253-4854-94EA-1C930EEC765E}" type="pres">
      <dgm:prSet presAssocID="{AC830414-6FE7-42E2-B425-6B2F94D8D0C3}" presName="vert2" presStyleCnt="0"/>
      <dgm:spPr/>
    </dgm:pt>
    <dgm:pt modelId="{F6141EE8-3DB4-4BA3-A1A6-C66F7AF9FB6D}" type="pres">
      <dgm:prSet presAssocID="{AC830414-6FE7-42E2-B425-6B2F94D8D0C3}" presName="thinLine2b" presStyleLbl="callout" presStyleIdx="3" presStyleCnt="6"/>
      <dgm:spPr/>
    </dgm:pt>
    <dgm:pt modelId="{0812C19F-332E-4245-AA64-3A39D1144118}" type="pres">
      <dgm:prSet presAssocID="{AC830414-6FE7-42E2-B425-6B2F94D8D0C3}" presName="vertSpace2b" presStyleCnt="0"/>
      <dgm:spPr/>
    </dgm:pt>
    <dgm:pt modelId="{64388952-CFA6-426C-96C7-6BB044776537}" type="pres">
      <dgm:prSet presAssocID="{251490AF-842A-486A-8F5B-735B01FEB12C}" presName="horz2" presStyleCnt="0"/>
      <dgm:spPr/>
    </dgm:pt>
    <dgm:pt modelId="{5C8CCB31-9A37-4528-BFF3-93551D5C9948}" type="pres">
      <dgm:prSet presAssocID="{251490AF-842A-486A-8F5B-735B01FEB12C}" presName="horzSpace2" presStyleCnt="0"/>
      <dgm:spPr/>
    </dgm:pt>
    <dgm:pt modelId="{908CC4E3-317C-47F0-96CC-EA680EF6BD06}" type="pres">
      <dgm:prSet presAssocID="{251490AF-842A-486A-8F5B-735B01FEB12C}" presName="tx2" presStyleLbl="revTx" presStyleIdx="5" presStyleCnt="7"/>
      <dgm:spPr/>
    </dgm:pt>
    <dgm:pt modelId="{7C1F338E-6A95-4393-B2D8-F90F77410961}" type="pres">
      <dgm:prSet presAssocID="{251490AF-842A-486A-8F5B-735B01FEB12C}" presName="vert2" presStyleCnt="0"/>
      <dgm:spPr/>
    </dgm:pt>
    <dgm:pt modelId="{639F53B2-AC38-4BC1-90A9-DD80771ABE88}" type="pres">
      <dgm:prSet presAssocID="{251490AF-842A-486A-8F5B-735B01FEB12C}" presName="thinLine2b" presStyleLbl="callout" presStyleIdx="4" presStyleCnt="6"/>
      <dgm:spPr/>
    </dgm:pt>
    <dgm:pt modelId="{27292321-5BD3-430B-9A1E-D8DBA26FBD3B}" type="pres">
      <dgm:prSet presAssocID="{251490AF-842A-486A-8F5B-735B01FEB12C}" presName="vertSpace2b" presStyleCnt="0"/>
      <dgm:spPr/>
    </dgm:pt>
    <dgm:pt modelId="{B9A4498D-E8B0-48AA-9B9E-ED401528DC6A}" type="pres">
      <dgm:prSet presAssocID="{79E14A39-80F9-42D2-8E59-A6A3B8DE3D42}" presName="horz2" presStyleCnt="0"/>
      <dgm:spPr/>
    </dgm:pt>
    <dgm:pt modelId="{8CFCFAA6-F2F9-48A4-9277-70D40089CCAF}" type="pres">
      <dgm:prSet presAssocID="{79E14A39-80F9-42D2-8E59-A6A3B8DE3D42}" presName="horzSpace2" presStyleCnt="0"/>
      <dgm:spPr/>
    </dgm:pt>
    <dgm:pt modelId="{E13DE294-5BAB-4682-AE65-6297BBD16598}" type="pres">
      <dgm:prSet presAssocID="{79E14A39-80F9-42D2-8E59-A6A3B8DE3D42}" presName="tx2" presStyleLbl="revTx" presStyleIdx="6" presStyleCnt="7"/>
      <dgm:spPr/>
    </dgm:pt>
    <dgm:pt modelId="{5DD1D7A4-E863-4F27-93B8-2D925840C922}" type="pres">
      <dgm:prSet presAssocID="{79E14A39-80F9-42D2-8E59-A6A3B8DE3D42}" presName="vert2" presStyleCnt="0"/>
      <dgm:spPr/>
    </dgm:pt>
    <dgm:pt modelId="{0D66E61A-91E0-421E-BB21-DDD448A3EF34}" type="pres">
      <dgm:prSet presAssocID="{79E14A39-80F9-42D2-8E59-A6A3B8DE3D42}" presName="thinLine2b" presStyleLbl="callout" presStyleIdx="5" presStyleCnt="6"/>
      <dgm:spPr/>
    </dgm:pt>
    <dgm:pt modelId="{32A0C8A4-3945-4C4B-BBD7-F05F0678E8BF}" type="pres">
      <dgm:prSet presAssocID="{79E14A39-80F9-42D2-8E59-A6A3B8DE3D42}" presName="vertSpace2b" presStyleCnt="0"/>
      <dgm:spPr/>
    </dgm:pt>
  </dgm:ptLst>
  <dgm:cxnLst>
    <dgm:cxn modelId="{750D1726-967B-4003-8034-42742EC52917}" srcId="{907C480E-0389-4D5D-A112-093A047758F0}" destId="{B14791FB-CC64-4A89-A65B-830E66C84F01}" srcOrd="0" destOrd="0" parTransId="{14D0E945-357D-47C4-B69A-29CBEA89E3CE}" sibTransId="{09BB5D2C-F88B-46C8-BC79-574902AC4DC2}"/>
    <dgm:cxn modelId="{354EF527-856F-47FD-9596-7565C4EAB8FD}" srcId="{907C480E-0389-4D5D-A112-093A047758F0}" destId="{5471142E-4BDE-49D8-B08F-A93AD0B5ECAD}" srcOrd="2" destOrd="0" parTransId="{56213052-DA88-456A-B6C1-3AA9D856EAF6}" sibTransId="{F54FF92D-8B46-4331-B192-E970E05A6156}"/>
    <dgm:cxn modelId="{0F6E4F5D-AE17-4ACB-B495-08021D5790BF}" type="presOf" srcId="{251490AF-842A-486A-8F5B-735B01FEB12C}" destId="{908CC4E3-317C-47F0-96CC-EA680EF6BD06}" srcOrd="0" destOrd="0" presId="urn:microsoft.com/office/officeart/2008/layout/LinedList"/>
    <dgm:cxn modelId="{C5D24E4D-492E-494E-AA8C-05B47B401A5E}" type="presOf" srcId="{E7302113-B091-4109-ABB9-39939A47C698}" destId="{8605DFF1-8AC5-480A-B763-11BCFB21E7D8}" srcOrd="0" destOrd="0" presId="urn:microsoft.com/office/officeart/2008/layout/LinedList"/>
    <dgm:cxn modelId="{4BA4986D-AE6D-4F12-927D-D8E3EF137DBD}" type="presOf" srcId="{5471142E-4BDE-49D8-B08F-A93AD0B5ECAD}" destId="{1C35415C-0E5C-4877-8766-519A640E4E0E}" srcOrd="0" destOrd="0" presId="urn:microsoft.com/office/officeart/2008/layout/LinedList"/>
    <dgm:cxn modelId="{B412A96E-4C45-4DBF-A2A2-A55B8C8342B9}" srcId="{907C480E-0389-4D5D-A112-093A047758F0}" destId="{E7302113-B091-4109-ABB9-39939A47C698}" srcOrd="1" destOrd="0" parTransId="{966C161D-3313-4927-B8A8-B32A1FF9E750}" sibTransId="{6E3F13F6-331A-409B-80E9-B0BE738E5306}"/>
    <dgm:cxn modelId="{0FF8B97B-C2FE-4A51-A508-69F7F1301BF8}" type="presOf" srcId="{C4A380B1-35FD-453F-B26F-E7FB55FFD3E7}" destId="{2CACD27E-B9F3-45C8-A8CD-9AD1682820F7}" srcOrd="0" destOrd="0" presId="urn:microsoft.com/office/officeart/2008/layout/LinedList"/>
    <dgm:cxn modelId="{A1F7487E-484F-48AE-B096-7862B2BEC3C8}" type="presOf" srcId="{AC830414-6FE7-42E2-B425-6B2F94D8D0C3}" destId="{AF6301B5-C568-4011-B39F-3A0988CCD8C6}" srcOrd="0" destOrd="0" presId="urn:microsoft.com/office/officeart/2008/layout/LinedList"/>
    <dgm:cxn modelId="{78540D8A-AD06-4560-8259-99D9A1992600}" type="presOf" srcId="{907C480E-0389-4D5D-A112-093A047758F0}" destId="{276069D0-D0F4-4DAF-AB5A-9317E921266D}" srcOrd="0" destOrd="0" presId="urn:microsoft.com/office/officeart/2008/layout/LinedList"/>
    <dgm:cxn modelId="{7BF9ADB4-B2C6-482C-BB4F-7E6F1E6713AA}" srcId="{907C480E-0389-4D5D-A112-093A047758F0}" destId="{79E14A39-80F9-42D2-8E59-A6A3B8DE3D42}" srcOrd="5" destOrd="0" parTransId="{EC35A134-13FB-424B-BD6E-CC4AA11AE53D}" sibTransId="{5256FC36-ACB3-4FB6-9A10-CEE3C08D9091}"/>
    <dgm:cxn modelId="{D14986B7-70BA-4F2E-AEDC-9BBB8C99F654}" srcId="{C4A380B1-35FD-453F-B26F-E7FB55FFD3E7}" destId="{907C480E-0389-4D5D-A112-093A047758F0}" srcOrd="0" destOrd="0" parTransId="{6A9B8801-CE89-4745-9388-28C2FAC8A520}" sibTransId="{ADA787E0-99FF-4A0B-8F39-770C6B43830D}"/>
    <dgm:cxn modelId="{4AAAC6BD-F685-4468-9102-E9009F1C2327}" type="presOf" srcId="{B14791FB-CC64-4A89-A65B-830E66C84F01}" destId="{5A020831-5697-406C-802E-CD36E43E5424}" srcOrd="0" destOrd="0" presId="urn:microsoft.com/office/officeart/2008/layout/LinedList"/>
    <dgm:cxn modelId="{94F645D0-3329-483F-984A-58065CA9828B}" type="presOf" srcId="{79E14A39-80F9-42D2-8E59-A6A3B8DE3D42}" destId="{E13DE294-5BAB-4682-AE65-6297BBD16598}" srcOrd="0" destOrd="0" presId="urn:microsoft.com/office/officeart/2008/layout/LinedList"/>
    <dgm:cxn modelId="{2F7B8EED-AC8F-47AF-A5A6-F12252D369C6}" srcId="{907C480E-0389-4D5D-A112-093A047758F0}" destId="{AC830414-6FE7-42E2-B425-6B2F94D8D0C3}" srcOrd="3" destOrd="0" parTransId="{C0D0EB77-DA2C-462B-A124-98C00016D35F}" sibTransId="{ECFAC121-6461-463F-B50A-7C6A3FD7E280}"/>
    <dgm:cxn modelId="{3AD48CF6-4346-40D5-9DAF-DD9A5B742133}" srcId="{907C480E-0389-4D5D-A112-093A047758F0}" destId="{251490AF-842A-486A-8F5B-735B01FEB12C}" srcOrd="4" destOrd="0" parTransId="{1FFA45DD-9B49-420F-9ED5-7F7A0BE600A7}" sibTransId="{47C3782A-C75B-4E6E-8ABE-B36EE147A49F}"/>
    <dgm:cxn modelId="{7E63096F-328D-4FA6-A644-2D2D26701504}" type="presParOf" srcId="{2CACD27E-B9F3-45C8-A8CD-9AD1682820F7}" destId="{2ED05712-4B73-4E62-B85C-8ADF15FD0B17}" srcOrd="0" destOrd="0" presId="urn:microsoft.com/office/officeart/2008/layout/LinedList"/>
    <dgm:cxn modelId="{E903A19D-0794-45DF-947A-5A4E8A9C8377}" type="presParOf" srcId="{2CACD27E-B9F3-45C8-A8CD-9AD1682820F7}" destId="{868DF445-E390-4702-8F8C-E43F1F31F14B}" srcOrd="1" destOrd="0" presId="urn:microsoft.com/office/officeart/2008/layout/LinedList"/>
    <dgm:cxn modelId="{A2D2E978-A57A-4584-924F-C4DD5FA16380}" type="presParOf" srcId="{868DF445-E390-4702-8F8C-E43F1F31F14B}" destId="{276069D0-D0F4-4DAF-AB5A-9317E921266D}" srcOrd="0" destOrd="0" presId="urn:microsoft.com/office/officeart/2008/layout/LinedList"/>
    <dgm:cxn modelId="{BB26AF26-8845-4B17-8392-7FEC46696DBE}" type="presParOf" srcId="{868DF445-E390-4702-8F8C-E43F1F31F14B}" destId="{40544FC1-CE77-4050-A82B-CDBABDFE9917}" srcOrd="1" destOrd="0" presId="urn:microsoft.com/office/officeart/2008/layout/LinedList"/>
    <dgm:cxn modelId="{AEAD43E8-D05A-491C-B826-C96D15E52495}" type="presParOf" srcId="{40544FC1-CE77-4050-A82B-CDBABDFE9917}" destId="{AC7427EB-4416-4DD6-BFAB-5771E7CB0FA7}" srcOrd="0" destOrd="0" presId="urn:microsoft.com/office/officeart/2008/layout/LinedList"/>
    <dgm:cxn modelId="{59B77794-84EC-4223-BD49-6CA20068AC8F}" type="presParOf" srcId="{40544FC1-CE77-4050-A82B-CDBABDFE9917}" destId="{B53436CE-3627-477E-8DA3-4E2CCA853EEB}" srcOrd="1" destOrd="0" presId="urn:microsoft.com/office/officeart/2008/layout/LinedList"/>
    <dgm:cxn modelId="{3B1E21A3-EF0E-4E98-BA32-B6C49C93760C}" type="presParOf" srcId="{B53436CE-3627-477E-8DA3-4E2CCA853EEB}" destId="{1F315FBA-AA5D-4FAD-991E-A71B1DAB7638}" srcOrd="0" destOrd="0" presId="urn:microsoft.com/office/officeart/2008/layout/LinedList"/>
    <dgm:cxn modelId="{F0C8B599-B410-4EA3-927F-D35FE9C44833}" type="presParOf" srcId="{B53436CE-3627-477E-8DA3-4E2CCA853EEB}" destId="{5A020831-5697-406C-802E-CD36E43E5424}" srcOrd="1" destOrd="0" presId="urn:microsoft.com/office/officeart/2008/layout/LinedList"/>
    <dgm:cxn modelId="{09C6AB68-28EE-4A23-A9AB-24572A692D62}" type="presParOf" srcId="{B53436CE-3627-477E-8DA3-4E2CCA853EEB}" destId="{C0BD1D41-F314-4A30-BB49-18A452452A2E}" srcOrd="2" destOrd="0" presId="urn:microsoft.com/office/officeart/2008/layout/LinedList"/>
    <dgm:cxn modelId="{22D07ACB-0F16-43A5-8235-E7C791A00BA6}" type="presParOf" srcId="{40544FC1-CE77-4050-A82B-CDBABDFE9917}" destId="{AB00A6D9-5993-45A4-BD1B-901433774A62}" srcOrd="2" destOrd="0" presId="urn:microsoft.com/office/officeart/2008/layout/LinedList"/>
    <dgm:cxn modelId="{C55052CA-A058-4FB0-8442-032B0187E819}" type="presParOf" srcId="{40544FC1-CE77-4050-A82B-CDBABDFE9917}" destId="{1EE8ECAC-DC65-43FA-9EFC-27367A6D8AE1}" srcOrd="3" destOrd="0" presId="urn:microsoft.com/office/officeart/2008/layout/LinedList"/>
    <dgm:cxn modelId="{C3FB7854-CD46-402D-9360-0A167EE04B6F}" type="presParOf" srcId="{40544FC1-CE77-4050-A82B-CDBABDFE9917}" destId="{323D5DBC-200E-4C13-86DE-41A5993B5B1E}" srcOrd="4" destOrd="0" presId="urn:microsoft.com/office/officeart/2008/layout/LinedList"/>
    <dgm:cxn modelId="{2483552D-1394-4A5A-920D-9F9296CA83EF}" type="presParOf" srcId="{323D5DBC-200E-4C13-86DE-41A5993B5B1E}" destId="{F7411F72-0D39-4749-A556-4AF0C6C911A8}" srcOrd="0" destOrd="0" presId="urn:microsoft.com/office/officeart/2008/layout/LinedList"/>
    <dgm:cxn modelId="{307C862F-CEE5-4E66-87AD-8DEA0559F90D}" type="presParOf" srcId="{323D5DBC-200E-4C13-86DE-41A5993B5B1E}" destId="{8605DFF1-8AC5-480A-B763-11BCFB21E7D8}" srcOrd="1" destOrd="0" presId="urn:microsoft.com/office/officeart/2008/layout/LinedList"/>
    <dgm:cxn modelId="{EC59749F-B7E6-4665-B887-308994DC67E5}" type="presParOf" srcId="{323D5DBC-200E-4C13-86DE-41A5993B5B1E}" destId="{5943CF46-805B-4892-BD56-34715CA98540}" srcOrd="2" destOrd="0" presId="urn:microsoft.com/office/officeart/2008/layout/LinedList"/>
    <dgm:cxn modelId="{E3E75176-9C16-4647-9397-2ED5BD0921C9}" type="presParOf" srcId="{40544FC1-CE77-4050-A82B-CDBABDFE9917}" destId="{70386860-1AE5-41F0-ABA2-45368864A303}" srcOrd="5" destOrd="0" presId="urn:microsoft.com/office/officeart/2008/layout/LinedList"/>
    <dgm:cxn modelId="{D6BC622A-3319-4174-8631-C2311764DEE9}" type="presParOf" srcId="{40544FC1-CE77-4050-A82B-CDBABDFE9917}" destId="{3CF86152-345B-4A0F-80F3-479537B40CBD}" srcOrd="6" destOrd="0" presId="urn:microsoft.com/office/officeart/2008/layout/LinedList"/>
    <dgm:cxn modelId="{733E6E9F-79BA-4FA5-9182-A24C11FF4374}" type="presParOf" srcId="{40544FC1-CE77-4050-A82B-CDBABDFE9917}" destId="{31E21F23-F607-465B-994A-5945413700FC}" srcOrd="7" destOrd="0" presId="urn:microsoft.com/office/officeart/2008/layout/LinedList"/>
    <dgm:cxn modelId="{36297AE8-7880-407E-81F2-CF14E5DD8B9E}" type="presParOf" srcId="{31E21F23-F607-465B-994A-5945413700FC}" destId="{4F146F98-5F66-4416-A17E-8036875843CA}" srcOrd="0" destOrd="0" presId="urn:microsoft.com/office/officeart/2008/layout/LinedList"/>
    <dgm:cxn modelId="{1B1F0857-F5CC-459D-8C5F-2115EEF6E07D}" type="presParOf" srcId="{31E21F23-F607-465B-994A-5945413700FC}" destId="{1C35415C-0E5C-4877-8766-519A640E4E0E}" srcOrd="1" destOrd="0" presId="urn:microsoft.com/office/officeart/2008/layout/LinedList"/>
    <dgm:cxn modelId="{20CF962A-527F-4992-9849-001C3786310F}" type="presParOf" srcId="{31E21F23-F607-465B-994A-5945413700FC}" destId="{0B4CF7EB-2355-42DA-A7F9-765086449C83}" srcOrd="2" destOrd="0" presId="urn:microsoft.com/office/officeart/2008/layout/LinedList"/>
    <dgm:cxn modelId="{954EC559-311E-4868-89ED-C4E414A64AC1}" type="presParOf" srcId="{40544FC1-CE77-4050-A82B-CDBABDFE9917}" destId="{1F3A1F5F-9A99-4917-A77D-584F8D2700DE}" srcOrd="8" destOrd="0" presId="urn:microsoft.com/office/officeart/2008/layout/LinedList"/>
    <dgm:cxn modelId="{03A1C1F6-D245-40C9-AFB2-0BCC6FA8041A}" type="presParOf" srcId="{40544FC1-CE77-4050-A82B-CDBABDFE9917}" destId="{00CB061C-E1A0-4502-974C-42F127443B47}" srcOrd="9" destOrd="0" presId="urn:microsoft.com/office/officeart/2008/layout/LinedList"/>
    <dgm:cxn modelId="{DFB0DA9E-ACFC-4987-A8AF-584ACF56D9BC}" type="presParOf" srcId="{40544FC1-CE77-4050-A82B-CDBABDFE9917}" destId="{A6560C66-E89F-412E-BE19-C8C5D40719F0}" srcOrd="10" destOrd="0" presId="urn:microsoft.com/office/officeart/2008/layout/LinedList"/>
    <dgm:cxn modelId="{FD83D0BC-93F7-4E32-94E4-B6C1A5908ED0}" type="presParOf" srcId="{A6560C66-E89F-412E-BE19-C8C5D40719F0}" destId="{487ED441-3537-40AD-A9F9-76260C2C70B5}" srcOrd="0" destOrd="0" presId="urn:microsoft.com/office/officeart/2008/layout/LinedList"/>
    <dgm:cxn modelId="{C9FE453B-D3C3-4ABD-8F5E-B3C97F57122B}" type="presParOf" srcId="{A6560C66-E89F-412E-BE19-C8C5D40719F0}" destId="{AF6301B5-C568-4011-B39F-3A0988CCD8C6}" srcOrd="1" destOrd="0" presId="urn:microsoft.com/office/officeart/2008/layout/LinedList"/>
    <dgm:cxn modelId="{053DEBDD-E7C6-4A13-A603-3C13D934BAC2}" type="presParOf" srcId="{A6560C66-E89F-412E-BE19-C8C5D40719F0}" destId="{80F32EFE-6253-4854-94EA-1C930EEC765E}" srcOrd="2" destOrd="0" presId="urn:microsoft.com/office/officeart/2008/layout/LinedList"/>
    <dgm:cxn modelId="{14810409-51D8-45E2-8F9B-335E876EE150}" type="presParOf" srcId="{40544FC1-CE77-4050-A82B-CDBABDFE9917}" destId="{F6141EE8-3DB4-4BA3-A1A6-C66F7AF9FB6D}" srcOrd="11" destOrd="0" presId="urn:microsoft.com/office/officeart/2008/layout/LinedList"/>
    <dgm:cxn modelId="{1B2D8FFB-58D6-4E19-8EB4-59990435BC67}" type="presParOf" srcId="{40544FC1-CE77-4050-A82B-CDBABDFE9917}" destId="{0812C19F-332E-4245-AA64-3A39D1144118}" srcOrd="12" destOrd="0" presId="urn:microsoft.com/office/officeart/2008/layout/LinedList"/>
    <dgm:cxn modelId="{AFD51A3D-6FFA-4C0C-B467-AD9FEDE8DBE4}" type="presParOf" srcId="{40544FC1-CE77-4050-A82B-CDBABDFE9917}" destId="{64388952-CFA6-426C-96C7-6BB044776537}" srcOrd="13" destOrd="0" presId="urn:microsoft.com/office/officeart/2008/layout/LinedList"/>
    <dgm:cxn modelId="{C582A09A-6EC5-438C-BC7D-C4460A175C12}" type="presParOf" srcId="{64388952-CFA6-426C-96C7-6BB044776537}" destId="{5C8CCB31-9A37-4528-BFF3-93551D5C9948}" srcOrd="0" destOrd="0" presId="urn:microsoft.com/office/officeart/2008/layout/LinedList"/>
    <dgm:cxn modelId="{A3F502B0-D82C-4491-83F9-8E37A9FA8A15}" type="presParOf" srcId="{64388952-CFA6-426C-96C7-6BB044776537}" destId="{908CC4E3-317C-47F0-96CC-EA680EF6BD06}" srcOrd="1" destOrd="0" presId="urn:microsoft.com/office/officeart/2008/layout/LinedList"/>
    <dgm:cxn modelId="{0217CBF8-6D76-4874-9DB0-9FFA3A657712}" type="presParOf" srcId="{64388952-CFA6-426C-96C7-6BB044776537}" destId="{7C1F338E-6A95-4393-B2D8-F90F77410961}" srcOrd="2" destOrd="0" presId="urn:microsoft.com/office/officeart/2008/layout/LinedList"/>
    <dgm:cxn modelId="{E01CBC2D-26CB-4175-93AB-C46DB13BABFC}" type="presParOf" srcId="{40544FC1-CE77-4050-A82B-CDBABDFE9917}" destId="{639F53B2-AC38-4BC1-90A9-DD80771ABE88}" srcOrd="14" destOrd="0" presId="urn:microsoft.com/office/officeart/2008/layout/LinedList"/>
    <dgm:cxn modelId="{A8307741-DCDD-4A7F-A489-2C000A8CE193}" type="presParOf" srcId="{40544FC1-CE77-4050-A82B-CDBABDFE9917}" destId="{27292321-5BD3-430B-9A1E-D8DBA26FBD3B}" srcOrd="15" destOrd="0" presId="urn:microsoft.com/office/officeart/2008/layout/LinedList"/>
    <dgm:cxn modelId="{8026BA31-2E01-4C06-8F8E-360A100A15BD}" type="presParOf" srcId="{40544FC1-CE77-4050-A82B-CDBABDFE9917}" destId="{B9A4498D-E8B0-48AA-9B9E-ED401528DC6A}" srcOrd="16" destOrd="0" presId="urn:microsoft.com/office/officeart/2008/layout/LinedList"/>
    <dgm:cxn modelId="{F88A1B8D-DDD0-44AA-BDCD-0F6942BEF44E}" type="presParOf" srcId="{B9A4498D-E8B0-48AA-9B9E-ED401528DC6A}" destId="{8CFCFAA6-F2F9-48A4-9277-70D40089CCAF}" srcOrd="0" destOrd="0" presId="urn:microsoft.com/office/officeart/2008/layout/LinedList"/>
    <dgm:cxn modelId="{ADB47BFD-060E-40BE-A9A6-00DB6D42F1B8}" type="presParOf" srcId="{B9A4498D-E8B0-48AA-9B9E-ED401528DC6A}" destId="{E13DE294-5BAB-4682-AE65-6297BBD16598}" srcOrd="1" destOrd="0" presId="urn:microsoft.com/office/officeart/2008/layout/LinedList"/>
    <dgm:cxn modelId="{95F063AC-79AE-4108-B200-00CFBF4AF367}" type="presParOf" srcId="{B9A4498D-E8B0-48AA-9B9E-ED401528DC6A}" destId="{5DD1D7A4-E863-4F27-93B8-2D925840C922}" srcOrd="2" destOrd="0" presId="urn:microsoft.com/office/officeart/2008/layout/LinedList"/>
    <dgm:cxn modelId="{2EF69D1C-93E0-4782-9408-FF669CDAFFAC}" type="presParOf" srcId="{40544FC1-CE77-4050-A82B-CDBABDFE9917}" destId="{0D66E61A-91E0-421E-BB21-DDD448A3EF34}" srcOrd="17" destOrd="0" presId="urn:microsoft.com/office/officeart/2008/layout/LinedList"/>
    <dgm:cxn modelId="{F8B97127-6F8E-4163-BDF2-B2642DE2F609}" type="presParOf" srcId="{40544FC1-CE77-4050-A82B-CDBABDFE9917}" destId="{32A0C8A4-3945-4C4B-BBD7-F05F0678E8BF}"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05712-4B73-4E62-B85C-8ADF15FD0B17}">
      <dsp:nvSpPr>
        <dsp:cNvPr id="0" name=""/>
        <dsp:cNvSpPr/>
      </dsp:nvSpPr>
      <dsp:spPr>
        <a:xfrm>
          <a:off x="0" y="0"/>
          <a:ext cx="10797158"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6069D0-D0F4-4DAF-AB5A-9317E921266D}">
      <dsp:nvSpPr>
        <dsp:cNvPr id="0" name=""/>
        <dsp:cNvSpPr/>
      </dsp:nvSpPr>
      <dsp:spPr>
        <a:xfrm>
          <a:off x="0" y="0"/>
          <a:ext cx="2159431" cy="5140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kern="1200" dirty="0">
              <a:solidFill>
                <a:schemeClr val="bg2">
                  <a:lumMod val="25000"/>
                </a:schemeClr>
              </a:solidFill>
            </a:rPr>
            <a:t>Η ταυτότητα της έρευνας</a:t>
          </a:r>
          <a:endParaRPr lang="en-US" sz="2800" b="1" kern="1200" dirty="0">
            <a:solidFill>
              <a:schemeClr val="bg2">
                <a:lumMod val="25000"/>
              </a:schemeClr>
            </a:solidFill>
          </a:endParaRPr>
        </a:p>
      </dsp:txBody>
      <dsp:txXfrm>
        <a:off x="0" y="0"/>
        <a:ext cx="2159431" cy="5140718"/>
      </dsp:txXfrm>
    </dsp:sp>
    <dsp:sp modelId="{5A020831-5697-406C-802E-CD36E43E5424}">
      <dsp:nvSpPr>
        <dsp:cNvPr id="0" name=""/>
        <dsp:cNvSpPr/>
      </dsp:nvSpPr>
      <dsp:spPr>
        <a:xfrm>
          <a:off x="2321388" y="40475"/>
          <a:ext cx="8475769" cy="80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t>Επαναλαμβανόμενη  ανά διετία πανελλαδική ποσοτική έρευνα</a:t>
          </a:r>
          <a:endParaRPr lang="en-US" sz="2000" b="0" kern="1200" dirty="0"/>
        </a:p>
      </dsp:txBody>
      <dsp:txXfrm>
        <a:off x="2321388" y="40475"/>
        <a:ext cx="8475769" cy="809512"/>
      </dsp:txXfrm>
    </dsp:sp>
    <dsp:sp modelId="{AB00A6D9-5993-45A4-BD1B-901433774A62}">
      <dsp:nvSpPr>
        <dsp:cNvPr id="0" name=""/>
        <dsp:cNvSpPr/>
      </dsp:nvSpPr>
      <dsp:spPr>
        <a:xfrm>
          <a:off x="2159431" y="849988"/>
          <a:ext cx="86377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05DFF1-8AC5-480A-B763-11BCFB21E7D8}">
      <dsp:nvSpPr>
        <dsp:cNvPr id="0" name=""/>
        <dsp:cNvSpPr/>
      </dsp:nvSpPr>
      <dsp:spPr>
        <a:xfrm>
          <a:off x="2321388" y="890463"/>
          <a:ext cx="8475769" cy="80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Constantia"/>
              <a:ea typeface="+mn-ea"/>
              <a:cs typeface="+mn-cs"/>
            </a:rPr>
            <a:t>Περίοδος συλλογής δεδομένων 1</a:t>
          </a:r>
          <a:r>
            <a:rPr lang="el-GR" sz="2000" b="1" kern="1200" baseline="30000" dirty="0">
              <a:solidFill>
                <a:prstClr val="black">
                  <a:hueOff val="0"/>
                  <a:satOff val="0"/>
                  <a:lumOff val="0"/>
                  <a:alphaOff val="0"/>
                </a:prstClr>
              </a:solidFill>
              <a:latin typeface="Constantia"/>
              <a:ea typeface="+mn-ea"/>
              <a:cs typeface="+mn-cs"/>
            </a:rPr>
            <a:t>ου</a:t>
          </a:r>
          <a:r>
            <a:rPr lang="el-GR" sz="2000" b="1" kern="1200" dirty="0">
              <a:solidFill>
                <a:prstClr val="black">
                  <a:hueOff val="0"/>
                  <a:satOff val="0"/>
                  <a:lumOff val="0"/>
                  <a:alphaOff val="0"/>
                </a:prstClr>
              </a:solidFill>
              <a:latin typeface="Constantia"/>
              <a:ea typeface="+mn-ea"/>
              <a:cs typeface="+mn-cs"/>
            </a:rPr>
            <a:t> κύματος: </a:t>
          </a:r>
          <a:r>
            <a:rPr lang="el-GR" sz="2000" b="0" kern="1200" dirty="0">
              <a:solidFill>
                <a:prstClr val="black">
                  <a:hueOff val="0"/>
                  <a:satOff val="0"/>
                  <a:lumOff val="0"/>
                  <a:alphaOff val="0"/>
                </a:prstClr>
              </a:solidFill>
              <a:latin typeface="Constantia"/>
              <a:ea typeface="+mn-ea"/>
              <a:cs typeface="+mn-cs"/>
            </a:rPr>
            <a:t>7/10/2025 έως 3/11/2025</a:t>
          </a:r>
          <a:endParaRPr lang="en-US" sz="2000" b="0" kern="1200" dirty="0">
            <a:solidFill>
              <a:prstClr val="black">
                <a:hueOff val="0"/>
                <a:satOff val="0"/>
                <a:lumOff val="0"/>
                <a:alphaOff val="0"/>
              </a:prstClr>
            </a:solidFill>
            <a:latin typeface="Constantia"/>
            <a:ea typeface="+mn-ea"/>
            <a:cs typeface="+mn-cs"/>
          </a:endParaRPr>
        </a:p>
      </dsp:txBody>
      <dsp:txXfrm>
        <a:off x="2321388" y="890463"/>
        <a:ext cx="8475769" cy="809512"/>
      </dsp:txXfrm>
    </dsp:sp>
    <dsp:sp modelId="{70386860-1AE5-41F0-ABA2-45368864A303}">
      <dsp:nvSpPr>
        <dsp:cNvPr id="0" name=""/>
        <dsp:cNvSpPr/>
      </dsp:nvSpPr>
      <dsp:spPr>
        <a:xfrm>
          <a:off x="2159431" y="1699976"/>
          <a:ext cx="86377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35415C-0E5C-4877-8766-519A640E4E0E}">
      <dsp:nvSpPr>
        <dsp:cNvPr id="0" name=""/>
        <dsp:cNvSpPr/>
      </dsp:nvSpPr>
      <dsp:spPr>
        <a:xfrm>
          <a:off x="2321388" y="1740451"/>
          <a:ext cx="8475769" cy="80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Constantia"/>
              <a:ea typeface="+mn-ea"/>
              <a:cs typeface="+mn-cs"/>
            </a:rPr>
            <a:t>Τεχνική συλλογής: </a:t>
          </a:r>
          <a:r>
            <a:rPr lang="el-GR" sz="2000" b="0" kern="1200" dirty="0">
              <a:solidFill>
                <a:prstClr val="black">
                  <a:hueOff val="0"/>
                  <a:satOff val="0"/>
                  <a:lumOff val="0"/>
                  <a:alphaOff val="0"/>
                </a:prstClr>
              </a:solidFill>
              <a:latin typeface="Constantia"/>
              <a:ea typeface="+mn-ea"/>
              <a:cs typeface="+mn-cs"/>
            </a:rPr>
            <a:t>Αυτό-συμπλήρωση ηλεκτρονικού δομημένου ερωτηματολογίου  &amp; Τηλεφωνικές Συνεντεύξεις </a:t>
          </a:r>
          <a:endParaRPr lang="en-US" sz="2000" b="0" kern="1200" dirty="0">
            <a:solidFill>
              <a:prstClr val="black">
                <a:hueOff val="0"/>
                <a:satOff val="0"/>
                <a:lumOff val="0"/>
                <a:alphaOff val="0"/>
              </a:prstClr>
            </a:solidFill>
            <a:latin typeface="Constantia"/>
            <a:ea typeface="+mn-ea"/>
            <a:cs typeface="+mn-cs"/>
          </a:endParaRPr>
        </a:p>
      </dsp:txBody>
      <dsp:txXfrm>
        <a:off x="2321388" y="1740451"/>
        <a:ext cx="8475769" cy="809512"/>
      </dsp:txXfrm>
    </dsp:sp>
    <dsp:sp modelId="{1F3A1F5F-9A99-4917-A77D-584F8D2700DE}">
      <dsp:nvSpPr>
        <dsp:cNvPr id="0" name=""/>
        <dsp:cNvSpPr/>
      </dsp:nvSpPr>
      <dsp:spPr>
        <a:xfrm>
          <a:off x="2159431" y="2549964"/>
          <a:ext cx="86377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6301B5-C568-4011-B39F-3A0988CCD8C6}">
      <dsp:nvSpPr>
        <dsp:cNvPr id="0" name=""/>
        <dsp:cNvSpPr/>
      </dsp:nvSpPr>
      <dsp:spPr>
        <a:xfrm>
          <a:off x="2321388" y="2590439"/>
          <a:ext cx="8475769" cy="80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Constantia"/>
              <a:ea typeface="+mn-ea"/>
              <a:cs typeface="+mn-cs"/>
            </a:rPr>
            <a:t>Πληθυσμός έρευνας: </a:t>
          </a:r>
          <a:r>
            <a:rPr lang="el-GR" sz="2000" b="0" kern="1200" dirty="0">
              <a:solidFill>
                <a:prstClr val="black">
                  <a:hueOff val="0"/>
                  <a:satOff val="0"/>
                  <a:lumOff val="0"/>
                  <a:alphaOff val="0"/>
                </a:prstClr>
              </a:solidFill>
              <a:latin typeface="Constantia"/>
              <a:ea typeface="+mn-ea"/>
              <a:cs typeface="+mn-cs"/>
            </a:rPr>
            <a:t>Άτομα με αναπηρία ή/και χρόνιες ή/και σπάνιες παθήσεις 15 ετών και άνω</a:t>
          </a:r>
          <a:endParaRPr lang="en-US" sz="2000" b="0" kern="1200" dirty="0">
            <a:solidFill>
              <a:prstClr val="black">
                <a:hueOff val="0"/>
                <a:satOff val="0"/>
                <a:lumOff val="0"/>
                <a:alphaOff val="0"/>
              </a:prstClr>
            </a:solidFill>
            <a:latin typeface="Constantia"/>
            <a:ea typeface="+mn-ea"/>
            <a:cs typeface="+mn-cs"/>
          </a:endParaRPr>
        </a:p>
      </dsp:txBody>
      <dsp:txXfrm>
        <a:off x="2321388" y="2590439"/>
        <a:ext cx="8475769" cy="809512"/>
      </dsp:txXfrm>
    </dsp:sp>
    <dsp:sp modelId="{F6141EE8-3DB4-4BA3-A1A6-C66F7AF9FB6D}">
      <dsp:nvSpPr>
        <dsp:cNvPr id="0" name=""/>
        <dsp:cNvSpPr/>
      </dsp:nvSpPr>
      <dsp:spPr>
        <a:xfrm>
          <a:off x="2159431" y="3399952"/>
          <a:ext cx="86377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8CC4E3-317C-47F0-96CC-EA680EF6BD06}">
      <dsp:nvSpPr>
        <dsp:cNvPr id="0" name=""/>
        <dsp:cNvSpPr/>
      </dsp:nvSpPr>
      <dsp:spPr>
        <a:xfrm>
          <a:off x="2321388" y="3440428"/>
          <a:ext cx="8475769" cy="80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Constantia"/>
              <a:ea typeface="+mn-ea"/>
              <a:cs typeface="+mn-cs"/>
            </a:rPr>
            <a:t>Δειγματοληψία και δείγμα: </a:t>
          </a:r>
          <a:r>
            <a:rPr lang="el-GR" sz="2000" b="0" kern="1200" dirty="0">
              <a:solidFill>
                <a:prstClr val="black">
                  <a:hueOff val="0"/>
                  <a:satOff val="0"/>
                  <a:lumOff val="0"/>
                  <a:alphaOff val="0"/>
                </a:prstClr>
              </a:solidFill>
              <a:latin typeface="Constantia"/>
              <a:ea typeface="+mn-ea"/>
              <a:cs typeface="+mn-cs"/>
            </a:rPr>
            <a:t>Σκόπιμη δειγματοληψία με τελικό δείγμα 2. 716 άτομα</a:t>
          </a:r>
          <a:endParaRPr lang="en-US" sz="2000" b="0" kern="1200" dirty="0">
            <a:solidFill>
              <a:prstClr val="black">
                <a:hueOff val="0"/>
                <a:satOff val="0"/>
                <a:lumOff val="0"/>
                <a:alphaOff val="0"/>
              </a:prstClr>
            </a:solidFill>
            <a:latin typeface="Constantia"/>
            <a:ea typeface="+mn-ea"/>
            <a:cs typeface="+mn-cs"/>
          </a:endParaRPr>
        </a:p>
      </dsp:txBody>
      <dsp:txXfrm>
        <a:off x="2321388" y="3440428"/>
        <a:ext cx="8475769" cy="809512"/>
      </dsp:txXfrm>
    </dsp:sp>
    <dsp:sp modelId="{639F53B2-AC38-4BC1-90A9-DD80771ABE88}">
      <dsp:nvSpPr>
        <dsp:cNvPr id="0" name=""/>
        <dsp:cNvSpPr/>
      </dsp:nvSpPr>
      <dsp:spPr>
        <a:xfrm>
          <a:off x="2159431" y="4249940"/>
          <a:ext cx="86377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13DE294-5BAB-4682-AE65-6297BBD16598}">
      <dsp:nvSpPr>
        <dsp:cNvPr id="0" name=""/>
        <dsp:cNvSpPr/>
      </dsp:nvSpPr>
      <dsp:spPr>
        <a:xfrm>
          <a:off x="2321388" y="4290416"/>
          <a:ext cx="8475769" cy="809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b="1" kern="1200" dirty="0">
              <a:solidFill>
                <a:prstClr val="black">
                  <a:hueOff val="0"/>
                  <a:satOff val="0"/>
                  <a:lumOff val="0"/>
                  <a:alphaOff val="0"/>
                </a:prstClr>
              </a:solidFill>
              <a:latin typeface="Constantia"/>
              <a:ea typeface="+mn-ea"/>
              <a:cs typeface="+mn-cs"/>
            </a:rPr>
            <a:t>Στάθμιση: </a:t>
          </a:r>
          <a:r>
            <a:rPr lang="el-GR" sz="2000" b="0" kern="1200" dirty="0">
              <a:solidFill>
                <a:prstClr val="black">
                  <a:hueOff val="0"/>
                  <a:satOff val="0"/>
                  <a:lumOff val="0"/>
                  <a:alphaOff val="0"/>
                </a:prstClr>
              </a:solidFill>
              <a:latin typeface="Constantia"/>
              <a:ea typeface="+mn-ea"/>
              <a:cs typeface="+mn-cs"/>
            </a:rPr>
            <a:t>Συντελεστής στάθμισης για τις 13 περιφέρειες της χώρας</a:t>
          </a:r>
          <a:endParaRPr lang="en-US" sz="2000" b="0" kern="1200" dirty="0">
            <a:solidFill>
              <a:prstClr val="black">
                <a:hueOff val="0"/>
                <a:satOff val="0"/>
                <a:lumOff val="0"/>
                <a:alphaOff val="0"/>
              </a:prstClr>
            </a:solidFill>
            <a:latin typeface="Constantia"/>
            <a:ea typeface="+mn-ea"/>
            <a:cs typeface="+mn-cs"/>
          </a:endParaRPr>
        </a:p>
      </dsp:txBody>
      <dsp:txXfrm>
        <a:off x="2321388" y="4290416"/>
        <a:ext cx="8475769" cy="809512"/>
      </dsp:txXfrm>
    </dsp:sp>
    <dsp:sp modelId="{0D66E61A-91E0-421E-BB21-DDD448A3EF34}">
      <dsp:nvSpPr>
        <dsp:cNvPr id="0" name=""/>
        <dsp:cNvSpPr/>
      </dsp:nvSpPr>
      <dsp:spPr>
        <a:xfrm>
          <a:off x="2159431" y="5099928"/>
          <a:ext cx="8637726"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B4BA8-0F72-482D-B8FE-A7411298153E}" type="datetimeFigureOut">
              <a:rPr lang="el-GR" smtClean="0"/>
              <a:t>30/11/2025</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93B27-260D-4815-907C-DAD54DE3F183}" type="slidenum">
              <a:rPr lang="el-GR" smtClean="0"/>
              <a:t>‹#›</a:t>
            </a:fld>
            <a:endParaRPr lang="el-GR"/>
          </a:p>
        </p:txBody>
      </p:sp>
    </p:spTree>
    <p:extLst>
      <p:ext uri="{BB962C8B-B14F-4D97-AF65-F5344CB8AC3E}">
        <p14:creationId xmlns:p14="http://schemas.microsoft.com/office/powerpoint/2010/main" val="1662686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B893B27-260D-4815-907C-DAD54DE3F183}" type="slidenum">
              <a:rPr lang="el-GR" smtClean="0"/>
              <a:t>13</a:t>
            </a:fld>
            <a:endParaRPr lang="el-GR"/>
          </a:p>
        </p:txBody>
      </p:sp>
    </p:spTree>
    <p:extLst>
      <p:ext uri="{BB962C8B-B14F-4D97-AF65-F5344CB8AC3E}">
        <p14:creationId xmlns:p14="http://schemas.microsoft.com/office/powerpoint/2010/main" val="359365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DB893B27-260D-4815-907C-DAD54DE3F183}" type="slidenum">
              <a:rPr lang="el-GR" smtClean="0"/>
              <a:t>18</a:t>
            </a:fld>
            <a:endParaRPr lang="el-GR"/>
          </a:p>
        </p:txBody>
      </p:sp>
    </p:spTree>
    <p:extLst>
      <p:ext uri="{BB962C8B-B14F-4D97-AF65-F5344CB8AC3E}">
        <p14:creationId xmlns:p14="http://schemas.microsoft.com/office/powerpoint/2010/main" val="194023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F50D2E-27EE-4714-1144-473800DC763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de-DE"/>
          </a:p>
        </p:txBody>
      </p:sp>
      <p:sp>
        <p:nvSpPr>
          <p:cNvPr id="3" name="Υπότιτλος 2">
            <a:extLst>
              <a:ext uri="{FF2B5EF4-FFF2-40B4-BE49-F238E27FC236}">
                <a16:creationId xmlns:a16="http://schemas.microsoft.com/office/drawing/2014/main" id="{C32A97DA-C25D-EE97-2093-721EF7D424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de-DE"/>
          </a:p>
        </p:txBody>
      </p:sp>
      <p:sp>
        <p:nvSpPr>
          <p:cNvPr id="4" name="Θέση ημερομηνίας 3">
            <a:extLst>
              <a:ext uri="{FF2B5EF4-FFF2-40B4-BE49-F238E27FC236}">
                <a16:creationId xmlns:a16="http://schemas.microsoft.com/office/drawing/2014/main" id="{6CE1AA70-1758-B9FE-0FED-16618F4A6832}"/>
              </a:ext>
            </a:extLst>
          </p:cNvPr>
          <p:cNvSpPr>
            <a:spLocks noGrp="1"/>
          </p:cNvSpPr>
          <p:nvPr>
            <p:ph type="dt" sz="half" idx="10"/>
          </p:nvPr>
        </p:nvSpPr>
        <p:spPr/>
        <p:txBody>
          <a:bodyPr/>
          <a:lstStyle/>
          <a:p>
            <a:endParaRPr lang="de-DE"/>
          </a:p>
        </p:txBody>
      </p:sp>
      <p:sp>
        <p:nvSpPr>
          <p:cNvPr id="5" name="Θέση υποσέλιδου 4">
            <a:extLst>
              <a:ext uri="{FF2B5EF4-FFF2-40B4-BE49-F238E27FC236}">
                <a16:creationId xmlns:a16="http://schemas.microsoft.com/office/drawing/2014/main" id="{E3E31CEE-10B0-9CC8-9EED-B82BE6E39B3F}"/>
              </a:ext>
            </a:extLst>
          </p:cNvPr>
          <p:cNvSpPr>
            <a:spLocks noGrp="1"/>
          </p:cNvSpPr>
          <p:nvPr>
            <p:ph type="ftr" sz="quarter" idx="11"/>
          </p:nvPr>
        </p:nvSpPr>
        <p:spPr/>
        <p:txBody>
          <a:bodyPr/>
          <a:lstStyle/>
          <a:p>
            <a:endParaRPr lang="de-DE"/>
          </a:p>
        </p:txBody>
      </p:sp>
      <p:sp>
        <p:nvSpPr>
          <p:cNvPr id="6" name="Θέση αριθμού διαφάνειας 5">
            <a:extLst>
              <a:ext uri="{FF2B5EF4-FFF2-40B4-BE49-F238E27FC236}">
                <a16:creationId xmlns:a16="http://schemas.microsoft.com/office/drawing/2014/main" id="{43930F65-292A-9AAB-9549-6C132442503E}"/>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73045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9A5EA74-765E-9BF4-8F00-D8C758F2865F}"/>
              </a:ext>
            </a:extLst>
          </p:cNvPr>
          <p:cNvSpPr>
            <a:spLocks noGrp="1"/>
          </p:cNvSpPr>
          <p:nvPr>
            <p:ph type="title"/>
          </p:nvPr>
        </p:nvSpPr>
        <p:spPr/>
        <p:txBody>
          <a:bodyPr/>
          <a:lstStyle/>
          <a:p>
            <a:r>
              <a:rPr lang="el-GR"/>
              <a:t>Κάντε κλικ για να επεξεργαστείτε τον τίτλο υποδείγματος</a:t>
            </a:r>
            <a:endParaRPr lang="de-DE"/>
          </a:p>
        </p:txBody>
      </p:sp>
      <p:sp>
        <p:nvSpPr>
          <p:cNvPr id="3" name="Θέση κατακόρυφου κειμένου 2">
            <a:extLst>
              <a:ext uri="{FF2B5EF4-FFF2-40B4-BE49-F238E27FC236}">
                <a16:creationId xmlns:a16="http://schemas.microsoft.com/office/drawing/2014/main" id="{026C7899-67A1-8E12-8C1B-AD9222F36C92}"/>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4" name="Θέση ημερομηνίας 3">
            <a:extLst>
              <a:ext uri="{FF2B5EF4-FFF2-40B4-BE49-F238E27FC236}">
                <a16:creationId xmlns:a16="http://schemas.microsoft.com/office/drawing/2014/main" id="{71AC0783-7D52-0556-D703-8E35D5EFE981}"/>
              </a:ext>
            </a:extLst>
          </p:cNvPr>
          <p:cNvSpPr>
            <a:spLocks noGrp="1"/>
          </p:cNvSpPr>
          <p:nvPr>
            <p:ph type="dt" sz="half" idx="10"/>
          </p:nvPr>
        </p:nvSpPr>
        <p:spPr/>
        <p:txBody>
          <a:bodyPr/>
          <a:lstStyle/>
          <a:p>
            <a:endParaRPr lang="de-DE"/>
          </a:p>
        </p:txBody>
      </p:sp>
      <p:sp>
        <p:nvSpPr>
          <p:cNvPr id="5" name="Θέση υποσέλιδου 4">
            <a:extLst>
              <a:ext uri="{FF2B5EF4-FFF2-40B4-BE49-F238E27FC236}">
                <a16:creationId xmlns:a16="http://schemas.microsoft.com/office/drawing/2014/main" id="{815A1DEB-6C0B-6FEB-51C8-D32C481B9FF9}"/>
              </a:ext>
            </a:extLst>
          </p:cNvPr>
          <p:cNvSpPr>
            <a:spLocks noGrp="1"/>
          </p:cNvSpPr>
          <p:nvPr>
            <p:ph type="ftr" sz="quarter" idx="11"/>
          </p:nvPr>
        </p:nvSpPr>
        <p:spPr/>
        <p:txBody>
          <a:bodyPr/>
          <a:lstStyle/>
          <a:p>
            <a:endParaRPr lang="de-DE"/>
          </a:p>
        </p:txBody>
      </p:sp>
      <p:sp>
        <p:nvSpPr>
          <p:cNvPr id="6" name="Θέση αριθμού διαφάνειας 5">
            <a:extLst>
              <a:ext uri="{FF2B5EF4-FFF2-40B4-BE49-F238E27FC236}">
                <a16:creationId xmlns:a16="http://schemas.microsoft.com/office/drawing/2014/main" id="{E9D37A74-F64A-7A54-B381-CB417AD45657}"/>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1531747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9C241A1-9887-03CE-2361-9CA71842AB1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de-DE"/>
          </a:p>
        </p:txBody>
      </p:sp>
      <p:sp>
        <p:nvSpPr>
          <p:cNvPr id="3" name="Θέση κατακόρυφου κειμένου 2">
            <a:extLst>
              <a:ext uri="{FF2B5EF4-FFF2-40B4-BE49-F238E27FC236}">
                <a16:creationId xmlns:a16="http://schemas.microsoft.com/office/drawing/2014/main" id="{09307A5D-7A47-B730-D01D-B80D26526080}"/>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4" name="Θέση ημερομηνίας 3">
            <a:extLst>
              <a:ext uri="{FF2B5EF4-FFF2-40B4-BE49-F238E27FC236}">
                <a16:creationId xmlns:a16="http://schemas.microsoft.com/office/drawing/2014/main" id="{3A356A45-F97D-E6BA-2975-1DED96FD35F5}"/>
              </a:ext>
            </a:extLst>
          </p:cNvPr>
          <p:cNvSpPr>
            <a:spLocks noGrp="1"/>
          </p:cNvSpPr>
          <p:nvPr>
            <p:ph type="dt" sz="half" idx="10"/>
          </p:nvPr>
        </p:nvSpPr>
        <p:spPr/>
        <p:txBody>
          <a:bodyPr/>
          <a:lstStyle/>
          <a:p>
            <a:endParaRPr lang="de-DE"/>
          </a:p>
        </p:txBody>
      </p:sp>
      <p:sp>
        <p:nvSpPr>
          <p:cNvPr id="5" name="Θέση υποσέλιδου 4">
            <a:extLst>
              <a:ext uri="{FF2B5EF4-FFF2-40B4-BE49-F238E27FC236}">
                <a16:creationId xmlns:a16="http://schemas.microsoft.com/office/drawing/2014/main" id="{2504F241-29FF-4DB6-18A4-63265DFF714F}"/>
              </a:ext>
            </a:extLst>
          </p:cNvPr>
          <p:cNvSpPr>
            <a:spLocks noGrp="1"/>
          </p:cNvSpPr>
          <p:nvPr>
            <p:ph type="ftr" sz="quarter" idx="11"/>
          </p:nvPr>
        </p:nvSpPr>
        <p:spPr/>
        <p:txBody>
          <a:bodyPr/>
          <a:lstStyle/>
          <a:p>
            <a:endParaRPr lang="de-DE"/>
          </a:p>
        </p:txBody>
      </p:sp>
      <p:sp>
        <p:nvSpPr>
          <p:cNvPr id="6" name="Θέση αριθμού διαφάνειας 5">
            <a:extLst>
              <a:ext uri="{FF2B5EF4-FFF2-40B4-BE49-F238E27FC236}">
                <a16:creationId xmlns:a16="http://schemas.microsoft.com/office/drawing/2014/main" id="{81F76E35-2BA6-5DA2-6255-D8DE98D99F43}"/>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4081287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0E72A2-B8BE-FF16-E808-98D214171FFD}"/>
              </a:ext>
            </a:extLst>
          </p:cNvPr>
          <p:cNvSpPr>
            <a:spLocks noGrp="1"/>
          </p:cNvSpPr>
          <p:nvPr>
            <p:ph type="title"/>
          </p:nvPr>
        </p:nvSpPr>
        <p:spPr/>
        <p:txBody>
          <a:bodyPr/>
          <a:lstStyle>
            <a:lvl1pPr>
              <a:defRPr sz="2800"/>
            </a:lvl1pPr>
          </a:lstStyle>
          <a:p>
            <a:r>
              <a:rPr lang="el-GR" dirty="0"/>
              <a:t>Κάντε κλικ για να επεξεργαστείτε τον τίτλο υποδείγματος</a:t>
            </a:r>
            <a:endParaRPr lang="de-DE" dirty="0"/>
          </a:p>
        </p:txBody>
      </p:sp>
      <p:sp>
        <p:nvSpPr>
          <p:cNvPr id="3" name="Θέση περιεχομένου 2">
            <a:extLst>
              <a:ext uri="{FF2B5EF4-FFF2-40B4-BE49-F238E27FC236}">
                <a16:creationId xmlns:a16="http://schemas.microsoft.com/office/drawing/2014/main" id="{E9D02A6B-9A84-D4DA-62C4-65157990A3CD}"/>
              </a:ext>
            </a:extLst>
          </p:cNvPr>
          <p:cNvSpPr>
            <a:spLocks noGrp="1"/>
          </p:cNvSpPr>
          <p:nvPr>
            <p:ph idx="1"/>
          </p:nvPr>
        </p:nvSpPr>
        <p:spPr/>
        <p:txBody>
          <a:bodyPr/>
          <a:lstStyle>
            <a:lvl1pPr>
              <a:defRPr sz="2000"/>
            </a:lvl1pPr>
            <a:lvl2pPr>
              <a:defRPr sz="1800"/>
            </a:lvl2pPr>
            <a:lvl3pPr>
              <a:buNone/>
              <a:defRPr/>
            </a:lvl3pPr>
          </a:lstStyle>
          <a:p>
            <a:pPr lvl="0"/>
            <a:r>
              <a:rPr lang="el-GR" dirty="0"/>
              <a:t>Στυλ κειμένου υποδείγματος</a:t>
            </a:r>
          </a:p>
          <a:p>
            <a:pPr lvl="1"/>
            <a:r>
              <a:rPr lang="el-GR" dirty="0"/>
              <a:t>Δεύτερο επίπεδο</a:t>
            </a:r>
          </a:p>
          <a:p>
            <a:pPr lvl="2"/>
            <a:endParaRPr lang="de-DE" dirty="0"/>
          </a:p>
        </p:txBody>
      </p:sp>
      <p:sp>
        <p:nvSpPr>
          <p:cNvPr id="6" name="Θέση αριθμού διαφάνειας 5">
            <a:extLst>
              <a:ext uri="{FF2B5EF4-FFF2-40B4-BE49-F238E27FC236}">
                <a16:creationId xmlns:a16="http://schemas.microsoft.com/office/drawing/2014/main" id="{A4D17BE1-1655-7F96-BD4E-CE09AFD4AD7B}"/>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259854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56CD9B9-39D7-7762-3E39-8D3A72DB6356}"/>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de-DE"/>
          </a:p>
        </p:txBody>
      </p:sp>
      <p:sp>
        <p:nvSpPr>
          <p:cNvPr id="3" name="Θέση κειμένου 2">
            <a:extLst>
              <a:ext uri="{FF2B5EF4-FFF2-40B4-BE49-F238E27FC236}">
                <a16:creationId xmlns:a16="http://schemas.microsoft.com/office/drawing/2014/main" id="{8486C0B8-193E-AAC1-EADE-AF07BBAB79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7847028-FEF4-65F9-8307-2A8A49029563}"/>
              </a:ext>
            </a:extLst>
          </p:cNvPr>
          <p:cNvSpPr>
            <a:spLocks noGrp="1"/>
          </p:cNvSpPr>
          <p:nvPr>
            <p:ph type="dt" sz="half" idx="10"/>
          </p:nvPr>
        </p:nvSpPr>
        <p:spPr/>
        <p:txBody>
          <a:bodyPr/>
          <a:lstStyle/>
          <a:p>
            <a:endParaRPr lang="de-DE"/>
          </a:p>
        </p:txBody>
      </p:sp>
      <p:sp>
        <p:nvSpPr>
          <p:cNvPr id="5" name="Θέση υποσέλιδου 4">
            <a:extLst>
              <a:ext uri="{FF2B5EF4-FFF2-40B4-BE49-F238E27FC236}">
                <a16:creationId xmlns:a16="http://schemas.microsoft.com/office/drawing/2014/main" id="{C63CBA25-4A18-5DFD-A3BD-A30E019CD2CE}"/>
              </a:ext>
            </a:extLst>
          </p:cNvPr>
          <p:cNvSpPr>
            <a:spLocks noGrp="1"/>
          </p:cNvSpPr>
          <p:nvPr>
            <p:ph type="ftr" sz="quarter" idx="11"/>
          </p:nvPr>
        </p:nvSpPr>
        <p:spPr/>
        <p:txBody>
          <a:bodyPr/>
          <a:lstStyle/>
          <a:p>
            <a:endParaRPr lang="de-DE"/>
          </a:p>
        </p:txBody>
      </p:sp>
      <p:sp>
        <p:nvSpPr>
          <p:cNvPr id="6" name="Θέση αριθμού διαφάνειας 5">
            <a:extLst>
              <a:ext uri="{FF2B5EF4-FFF2-40B4-BE49-F238E27FC236}">
                <a16:creationId xmlns:a16="http://schemas.microsoft.com/office/drawing/2014/main" id="{51788F95-6EB0-7823-1C44-47D7FB5E3A37}"/>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482593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8D3A7-AF98-733F-A0E4-D197535C84A8}"/>
              </a:ext>
            </a:extLst>
          </p:cNvPr>
          <p:cNvSpPr>
            <a:spLocks noGrp="1"/>
          </p:cNvSpPr>
          <p:nvPr>
            <p:ph type="title"/>
          </p:nvPr>
        </p:nvSpPr>
        <p:spPr/>
        <p:txBody>
          <a:bodyPr/>
          <a:lstStyle/>
          <a:p>
            <a:r>
              <a:rPr lang="el-GR"/>
              <a:t>Κάντε κλικ για να επεξεργαστείτε τον τίτλο υποδείγματος</a:t>
            </a:r>
            <a:endParaRPr lang="de-DE"/>
          </a:p>
        </p:txBody>
      </p:sp>
      <p:sp>
        <p:nvSpPr>
          <p:cNvPr id="3" name="Θέση περιεχομένου 2">
            <a:extLst>
              <a:ext uri="{FF2B5EF4-FFF2-40B4-BE49-F238E27FC236}">
                <a16:creationId xmlns:a16="http://schemas.microsoft.com/office/drawing/2014/main" id="{91020185-5DE7-45E0-3AD7-E562C0282F0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4" name="Θέση περιεχομένου 3">
            <a:extLst>
              <a:ext uri="{FF2B5EF4-FFF2-40B4-BE49-F238E27FC236}">
                <a16:creationId xmlns:a16="http://schemas.microsoft.com/office/drawing/2014/main" id="{62D598F8-1B2A-9D2F-53E4-6C4E2297BF41}"/>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5" name="Θέση ημερομηνίας 4">
            <a:extLst>
              <a:ext uri="{FF2B5EF4-FFF2-40B4-BE49-F238E27FC236}">
                <a16:creationId xmlns:a16="http://schemas.microsoft.com/office/drawing/2014/main" id="{AB22031A-4451-8DCD-73DD-26A298D3062B}"/>
              </a:ext>
            </a:extLst>
          </p:cNvPr>
          <p:cNvSpPr>
            <a:spLocks noGrp="1"/>
          </p:cNvSpPr>
          <p:nvPr>
            <p:ph type="dt" sz="half" idx="10"/>
          </p:nvPr>
        </p:nvSpPr>
        <p:spPr/>
        <p:txBody>
          <a:bodyPr/>
          <a:lstStyle/>
          <a:p>
            <a:endParaRPr lang="de-DE"/>
          </a:p>
        </p:txBody>
      </p:sp>
      <p:sp>
        <p:nvSpPr>
          <p:cNvPr id="6" name="Θέση υποσέλιδου 5">
            <a:extLst>
              <a:ext uri="{FF2B5EF4-FFF2-40B4-BE49-F238E27FC236}">
                <a16:creationId xmlns:a16="http://schemas.microsoft.com/office/drawing/2014/main" id="{A568D76C-82C8-BF0C-0325-EBE2002487E8}"/>
              </a:ext>
            </a:extLst>
          </p:cNvPr>
          <p:cNvSpPr>
            <a:spLocks noGrp="1"/>
          </p:cNvSpPr>
          <p:nvPr>
            <p:ph type="ftr" sz="quarter" idx="11"/>
          </p:nvPr>
        </p:nvSpPr>
        <p:spPr/>
        <p:txBody>
          <a:bodyPr/>
          <a:lstStyle/>
          <a:p>
            <a:endParaRPr lang="de-DE"/>
          </a:p>
        </p:txBody>
      </p:sp>
      <p:sp>
        <p:nvSpPr>
          <p:cNvPr id="7" name="Θέση αριθμού διαφάνειας 6">
            <a:extLst>
              <a:ext uri="{FF2B5EF4-FFF2-40B4-BE49-F238E27FC236}">
                <a16:creationId xmlns:a16="http://schemas.microsoft.com/office/drawing/2014/main" id="{1CB649A3-4026-3770-0FCA-116D9F561DF3}"/>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336201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CE27F-8E5C-2B9E-B3C2-5385238AE76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de-DE"/>
          </a:p>
        </p:txBody>
      </p:sp>
      <p:sp>
        <p:nvSpPr>
          <p:cNvPr id="3" name="Θέση κειμένου 2">
            <a:extLst>
              <a:ext uri="{FF2B5EF4-FFF2-40B4-BE49-F238E27FC236}">
                <a16:creationId xmlns:a16="http://schemas.microsoft.com/office/drawing/2014/main" id="{31BF4072-E311-04B5-556D-C793761AA3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DEBA600A-1E17-2CE2-D485-6827C85C707D}"/>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5" name="Θέση κειμένου 4">
            <a:extLst>
              <a:ext uri="{FF2B5EF4-FFF2-40B4-BE49-F238E27FC236}">
                <a16:creationId xmlns:a16="http://schemas.microsoft.com/office/drawing/2014/main" id="{2619214A-5590-9C01-5F1D-165FEE7F1F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511B4871-F543-9B64-4CAA-5533AF2315F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7" name="Θέση ημερομηνίας 6">
            <a:extLst>
              <a:ext uri="{FF2B5EF4-FFF2-40B4-BE49-F238E27FC236}">
                <a16:creationId xmlns:a16="http://schemas.microsoft.com/office/drawing/2014/main" id="{3CDDEBB5-D610-F31C-29FA-F463EB759AE2}"/>
              </a:ext>
            </a:extLst>
          </p:cNvPr>
          <p:cNvSpPr>
            <a:spLocks noGrp="1"/>
          </p:cNvSpPr>
          <p:nvPr>
            <p:ph type="dt" sz="half" idx="10"/>
          </p:nvPr>
        </p:nvSpPr>
        <p:spPr/>
        <p:txBody>
          <a:bodyPr/>
          <a:lstStyle/>
          <a:p>
            <a:endParaRPr lang="de-DE"/>
          </a:p>
        </p:txBody>
      </p:sp>
      <p:sp>
        <p:nvSpPr>
          <p:cNvPr id="8" name="Θέση υποσέλιδου 7">
            <a:extLst>
              <a:ext uri="{FF2B5EF4-FFF2-40B4-BE49-F238E27FC236}">
                <a16:creationId xmlns:a16="http://schemas.microsoft.com/office/drawing/2014/main" id="{727B8CD4-AD00-E605-0447-130FE10702EF}"/>
              </a:ext>
            </a:extLst>
          </p:cNvPr>
          <p:cNvSpPr>
            <a:spLocks noGrp="1"/>
          </p:cNvSpPr>
          <p:nvPr>
            <p:ph type="ftr" sz="quarter" idx="11"/>
          </p:nvPr>
        </p:nvSpPr>
        <p:spPr/>
        <p:txBody>
          <a:bodyPr/>
          <a:lstStyle/>
          <a:p>
            <a:endParaRPr lang="de-DE"/>
          </a:p>
        </p:txBody>
      </p:sp>
      <p:sp>
        <p:nvSpPr>
          <p:cNvPr id="9" name="Θέση αριθμού διαφάνειας 8">
            <a:extLst>
              <a:ext uri="{FF2B5EF4-FFF2-40B4-BE49-F238E27FC236}">
                <a16:creationId xmlns:a16="http://schemas.microsoft.com/office/drawing/2014/main" id="{2536B64E-640E-E650-325C-A360278AA0D5}"/>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298114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D6C4DF-92FF-EAC1-267B-48C68454444E}"/>
              </a:ext>
            </a:extLst>
          </p:cNvPr>
          <p:cNvSpPr>
            <a:spLocks noGrp="1"/>
          </p:cNvSpPr>
          <p:nvPr>
            <p:ph type="title"/>
          </p:nvPr>
        </p:nvSpPr>
        <p:spPr/>
        <p:txBody>
          <a:bodyPr/>
          <a:lstStyle/>
          <a:p>
            <a:r>
              <a:rPr lang="el-GR"/>
              <a:t>Κάντε κλικ για να επεξεργαστείτε τον τίτλο υποδείγματος</a:t>
            </a:r>
            <a:endParaRPr lang="de-DE"/>
          </a:p>
        </p:txBody>
      </p:sp>
      <p:sp>
        <p:nvSpPr>
          <p:cNvPr id="3" name="Θέση ημερομηνίας 2">
            <a:extLst>
              <a:ext uri="{FF2B5EF4-FFF2-40B4-BE49-F238E27FC236}">
                <a16:creationId xmlns:a16="http://schemas.microsoft.com/office/drawing/2014/main" id="{D1AB1C4D-CBB1-A417-4D93-22253F59E28A}"/>
              </a:ext>
            </a:extLst>
          </p:cNvPr>
          <p:cNvSpPr>
            <a:spLocks noGrp="1"/>
          </p:cNvSpPr>
          <p:nvPr>
            <p:ph type="dt" sz="half" idx="10"/>
          </p:nvPr>
        </p:nvSpPr>
        <p:spPr/>
        <p:txBody>
          <a:bodyPr/>
          <a:lstStyle/>
          <a:p>
            <a:endParaRPr lang="de-DE"/>
          </a:p>
        </p:txBody>
      </p:sp>
      <p:sp>
        <p:nvSpPr>
          <p:cNvPr id="4" name="Θέση υποσέλιδου 3">
            <a:extLst>
              <a:ext uri="{FF2B5EF4-FFF2-40B4-BE49-F238E27FC236}">
                <a16:creationId xmlns:a16="http://schemas.microsoft.com/office/drawing/2014/main" id="{6A275B34-0E7B-CF99-C3E4-9F0501816578}"/>
              </a:ext>
            </a:extLst>
          </p:cNvPr>
          <p:cNvSpPr>
            <a:spLocks noGrp="1"/>
          </p:cNvSpPr>
          <p:nvPr>
            <p:ph type="ftr" sz="quarter" idx="11"/>
          </p:nvPr>
        </p:nvSpPr>
        <p:spPr/>
        <p:txBody>
          <a:bodyPr/>
          <a:lstStyle/>
          <a:p>
            <a:endParaRPr lang="de-DE"/>
          </a:p>
        </p:txBody>
      </p:sp>
      <p:sp>
        <p:nvSpPr>
          <p:cNvPr id="5" name="Θέση αριθμού διαφάνειας 4">
            <a:extLst>
              <a:ext uri="{FF2B5EF4-FFF2-40B4-BE49-F238E27FC236}">
                <a16:creationId xmlns:a16="http://schemas.microsoft.com/office/drawing/2014/main" id="{9CA0D990-2B9A-AF2A-6303-A520B6B57FF5}"/>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2164473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7D546D8-BE22-B207-C19A-0F5084CAE5AB}"/>
              </a:ext>
            </a:extLst>
          </p:cNvPr>
          <p:cNvSpPr>
            <a:spLocks noGrp="1"/>
          </p:cNvSpPr>
          <p:nvPr>
            <p:ph type="dt" sz="half" idx="10"/>
          </p:nvPr>
        </p:nvSpPr>
        <p:spPr/>
        <p:txBody>
          <a:bodyPr/>
          <a:lstStyle/>
          <a:p>
            <a:endParaRPr lang="de-DE"/>
          </a:p>
        </p:txBody>
      </p:sp>
      <p:sp>
        <p:nvSpPr>
          <p:cNvPr id="3" name="Θέση υποσέλιδου 2">
            <a:extLst>
              <a:ext uri="{FF2B5EF4-FFF2-40B4-BE49-F238E27FC236}">
                <a16:creationId xmlns:a16="http://schemas.microsoft.com/office/drawing/2014/main" id="{963C46E7-C8DA-D700-ADF1-B70BDC95FF5F}"/>
              </a:ext>
            </a:extLst>
          </p:cNvPr>
          <p:cNvSpPr>
            <a:spLocks noGrp="1"/>
          </p:cNvSpPr>
          <p:nvPr>
            <p:ph type="ftr" sz="quarter" idx="11"/>
          </p:nvPr>
        </p:nvSpPr>
        <p:spPr/>
        <p:txBody>
          <a:bodyPr/>
          <a:lstStyle/>
          <a:p>
            <a:endParaRPr lang="de-DE"/>
          </a:p>
        </p:txBody>
      </p:sp>
      <p:sp>
        <p:nvSpPr>
          <p:cNvPr id="4" name="Θέση αριθμού διαφάνειας 3">
            <a:extLst>
              <a:ext uri="{FF2B5EF4-FFF2-40B4-BE49-F238E27FC236}">
                <a16:creationId xmlns:a16="http://schemas.microsoft.com/office/drawing/2014/main" id="{D1A9666B-0D45-D66E-2655-2D0D1003FFD6}"/>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3750075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E80E72-1576-017F-5662-63BB7B527B9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de-DE"/>
          </a:p>
        </p:txBody>
      </p:sp>
      <p:sp>
        <p:nvSpPr>
          <p:cNvPr id="3" name="Θέση περιεχομένου 2">
            <a:extLst>
              <a:ext uri="{FF2B5EF4-FFF2-40B4-BE49-F238E27FC236}">
                <a16:creationId xmlns:a16="http://schemas.microsoft.com/office/drawing/2014/main" id="{E53AB3CA-BA69-92C0-D50E-24937497CD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4" name="Θέση κειμένου 3">
            <a:extLst>
              <a:ext uri="{FF2B5EF4-FFF2-40B4-BE49-F238E27FC236}">
                <a16:creationId xmlns:a16="http://schemas.microsoft.com/office/drawing/2014/main" id="{313F7279-1A0C-1CC1-7BAB-5347A31AE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28D5FEF-1371-8237-6594-29B0D595BF43}"/>
              </a:ext>
            </a:extLst>
          </p:cNvPr>
          <p:cNvSpPr>
            <a:spLocks noGrp="1"/>
          </p:cNvSpPr>
          <p:nvPr>
            <p:ph type="dt" sz="half" idx="10"/>
          </p:nvPr>
        </p:nvSpPr>
        <p:spPr/>
        <p:txBody>
          <a:bodyPr/>
          <a:lstStyle/>
          <a:p>
            <a:endParaRPr lang="de-DE"/>
          </a:p>
        </p:txBody>
      </p:sp>
      <p:sp>
        <p:nvSpPr>
          <p:cNvPr id="6" name="Θέση υποσέλιδου 5">
            <a:extLst>
              <a:ext uri="{FF2B5EF4-FFF2-40B4-BE49-F238E27FC236}">
                <a16:creationId xmlns:a16="http://schemas.microsoft.com/office/drawing/2014/main" id="{26ACF71F-04A5-48CC-025C-C62C05DBEF18}"/>
              </a:ext>
            </a:extLst>
          </p:cNvPr>
          <p:cNvSpPr>
            <a:spLocks noGrp="1"/>
          </p:cNvSpPr>
          <p:nvPr>
            <p:ph type="ftr" sz="quarter" idx="11"/>
          </p:nvPr>
        </p:nvSpPr>
        <p:spPr/>
        <p:txBody>
          <a:bodyPr/>
          <a:lstStyle/>
          <a:p>
            <a:endParaRPr lang="de-DE"/>
          </a:p>
        </p:txBody>
      </p:sp>
      <p:sp>
        <p:nvSpPr>
          <p:cNvPr id="7" name="Θέση αριθμού διαφάνειας 6">
            <a:extLst>
              <a:ext uri="{FF2B5EF4-FFF2-40B4-BE49-F238E27FC236}">
                <a16:creationId xmlns:a16="http://schemas.microsoft.com/office/drawing/2014/main" id="{9A302026-F58C-D11B-7136-FE079C7F9561}"/>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137769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5CCABE-1D6F-02A4-E430-6D12CC7E884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de-DE"/>
          </a:p>
        </p:txBody>
      </p:sp>
      <p:sp>
        <p:nvSpPr>
          <p:cNvPr id="3" name="Θέση εικόνας 2">
            <a:extLst>
              <a:ext uri="{FF2B5EF4-FFF2-40B4-BE49-F238E27FC236}">
                <a16:creationId xmlns:a16="http://schemas.microsoft.com/office/drawing/2014/main" id="{2621EE44-2863-C6CA-34A1-C57C925E91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Θέση κειμένου 3">
            <a:extLst>
              <a:ext uri="{FF2B5EF4-FFF2-40B4-BE49-F238E27FC236}">
                <a16:creationId xmlns:a16="http://schemas.microsoft.com/office/drawing/2014/main" id="{8C323FB1-9ABE-0661-1A52-A8FF81FFB1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6FA2501-C320-20F9-CB5B-35B0220379B1}"/>
              </a:ext>
            </a:extLst>
          </p:cNvPr>
          <p:cNvSpPr>
            <a:spLocks noGrp="1"/>
          </p:cNvSpPr>
          <p:nvPr>
            <p:ph type="dt" sz="half" idx="10"/>
          </p:nvPr>
        </p:nvSpPr>
        <p:spPr/>
        <p:txBody>
          <a:bodyPr/>
          <a:lstStyle/>
          <a:p>
            <a:endParaRPr lang="de-DE"/>
          </a:p>
        </p:txBody>
      </p:sp>
      <p:sp>
        <p:nvSpPr>
          <p:cNvPr id="6" name="Θέση υποσέλιδου 5">
            <a:extLst>
              <a:ext uri="{FF2B5EF4-FFF2-40B4-BE49-F238E27FC236}">
                <a16:creationId xmlns:a16="http://schemas.microsoft.com/office/drawing/2014/main" id="{62881E67-3C88-E20F-AFFB-19C30327A2AC}"/>
              </a:ext>
            </a:extLst>
          </p:cNvPr>
          <p:cNvSpPr>
            <a:spLocks noGrp="1"/>
          </p:cNvSpPr>
          <p:nvPr>
            <p:ph type="ftr" sz="quarter" idx="11"/>
          </p:nvPr>
        </p:nvSpPr>
        <p:spPr/>
        <p:txBody>
          <a:bodyPr/>
          <a:lstStyle/>
          <a:p>
            <a:endParaRPr lang="de-DE"/>
          </a:p>
        </p:txBody>
      </p:sp>
      <p:sp>
        <p:nvSpPr>
          <p:cNvPr id="7" name="Θέση αριθμού διαφάνειας 6">
            <a:extLst>
              <a:ext uri="{FF2B5EF4-FFF2-40B4-BE49-F238E27FC236}">
                <a16:creationId xmlns:a16="http://schemas.microsoft.com/office/drawing/2014/main" id="{6175D515-3838-9839-20D1-385956A8C274}"/>
              </a:ext>
            </a:extLst>
          </p:cNvPr>
          <p:cNvSpPr>
            <a:spLocks noGrp="1"/>
          </p:cNvSpPr>
          <p:nvPr>
            <p:ph type="sldNum" sz="quarter" idx="12"/>
          </p:nvPr>
        </p:nvSpPr>
        <p:spPr/>
        <p:txBody>
          <a:bodyPr/>
          <a:lstStyle/>
          <a:p>
            <a:fld id="{8ACEC6B3-E101-456A-A828-9D5A912DEB98}" type="slidenum">
              <a:rPr lang="de-DE" smtClean="0"/>
              <a:t>‹#›</a:t>
            </a:fld>
            <a:endParaRPr lang="de-DE"/>
          </a:p>
        </p:txBody>
      </p:sp>
    </p:spTree>
    <p:extLst>
      <p:ext uri="{BB962C8B-B14F-4D97-AF65-F5344CB8AC3E}">
        <p14:creationId xmlns:p14="http://schemas.microsoft.com/office/powerpoint/2010/main" val="612086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3893188-4ED3-43A7-6E4A-D043835A9A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de-DE"/>
          </a:p>
        </p:txBody>
      </p:sp>
      <p:sp>
        <p:nvSpPr>
          <p:cNvPr id="3" name="Θέση κειμένου 2">
            <a:extLst>
              <a:ext uri="{FF2B5EF4-FFF2-40B4-BE49-F238E27FC236}">
                <a16:creationId xmlns:a16="http://schemas.microsoft.com/office/drawing/2014/main" id="{653562CE-B238-3DE6-79EC-0B8FA4A18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de-DE"/>
          </a:p>
        </p:txBody>
      </p:sp>
      <p:sp>
        <p:nvSpPr>
          <p:cNvPr id="4" name="Θέση ημερομηνίας 3">
            <a:extLst>
              <a:ext uri="{FF2B5EF4-FFF2-40B4-BE49-F238E27FC236}">
                <a16:creationId xmlns:a16="http://schemas.microsoft.com/office/drawing/2014/main" id="{76EE49EE-A004-F50A-65A4-D3557A949B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de-DE"/>
          </a:p>
        </p:txBody>
      </p:sp>
      <p:sp>
        <p:nvSpPr>
          <p:cNvPr id="5" name="Θέση υποσέλιδου 4">
            <a:extLst>
              <a:ext uri="{FF2B5EF4-FFF2-40B4-BE49-F238E27FC236}">
                <a16:creationId xmlns:a16="http://schemas.microsoft.com/office/drawing/2014/main" id="{FF7A56EE-B609-D70E-B12F-BF140C022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Θέση αριθμού διαφάνειας 5">
            <a:extLst>
              <a:ext uri="{FF2B5EF4-FFF2-40B4-BE49-F238E27FC236}">
                <a16:creationId xmlns:a16="http://schemas.microsoft.com/office/drawing/2014/main" id="{5C13E150-B1C7-7304-5337-B1F5D80B4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CEC6B3-E101-456A-A828-9D5A912DEB98}" type="slidenum">
              <a:rPr lang="de-DE" smtClean="0"/>
              <a:t>‹#›</a:t>
            </a:fld>
            <a:endParaRPr lang="de-DE"/>
          </a:p>
        </p:txBody>
      </p:sp>
    </p:spTree>
    <p:extLst>
      <p:ext uri="{BB962C8B-B14F-4D97-AF65-F5344CB8AC3E}">
        <p14:creationId xmlns:p14="http://schemas.microsoft.com/office/powerpoint/2010/main" val="166656497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1468FE3B-2E62-02D8-587A-18F8E4A709F3}"/>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20000"/>
                    </a14:imgEffect>
                    <a14:imgEffect>
                      <a14:saturation sat="66000"/>
                    </a14:imgEffect>
                    <a14:imgEffect>
                      <a14:brightnessContrast bright="3000" contrast="31000"/>
                    </a14:imgEffect>
                  </a14:imgLayer>
                </a14:imgProps>
              </a:ext>
              <a:ext uri="{28A0092B-C50C-407E-A947-70E740481C1C}">
                <a14:useLocalDpi xmlns:a14="http://schemas.microsoft.com/office/drawing/2010/main" val="0"/>
              </a:ext>
            </a:extLst>
          </a:blip>
          <a:srcRect l="11181" t="21818" r="10510" b="14748"/>
          <a:stretch/>
        </p:blipFill>
        <p:spPr>
          <a:xfrm>
            <a:off x="2407550" y="85994"/>
            <a:ext cx="7669324" cy="4325503"/>
          </a:xfrm>
          <a:prstGeom prst="rect">
            <a:avLst/>
          </a:prstGeom>
        </p:spPr>
      </p:pic>
      <p:graphicFrame>
        <p:nvGraphicFramePr>
          <p:cNvPr id="13" name="Πίνακας 12">
            <a:extLst>
              <a:ext uri="{FF2B5EF4-FFF2-40B4-BE49-F238E27FC236}">
                <a16:creationId xmlns:a16="http://schemas.microsoft.com/office/drawing/2014/main" id="{7043F73C-42BC-BF1C-1472-A0ED4A85314D}"/>
              </a:ext>
            </a:extLst>
          </p:cNvPr>
          <p:cNvGraphicFramePr>
            <a:graphicFrameLocks noGrp="1"/>
          </p:cNvGraphicFramePr>
          <p:nvPr>
            <p:extLst>
              <p:ext uri="{D42A27DB-BD31-4B8C-83A1-F6EECF244321}">
                <p14:modId xmlns:p14="http://schemas.microsoft.com/office/powerpoint/2010/main" val="1005487918"/>
              </p:ext>
            </p:extLst>
          </p:nvPr>
        </p:nvGraphicFramePr>
        <p:xfrm>
          <a:off x="1238942" y="4555241"/>
          <a:ext cx="9455498" cy="1340739"/>
        </p:xfrm>
        <a:graphic>
          <a:graphicData uri="http://schemas.openxmlformats.org/drawingml/2006/table">
            <a:tbl>
              <a:tblPr firstRow="1" firstCol="1" bandRow="1"/>
              <a:tblGrid>
                <a:gridCol w="4727749">
                  <a:extLst>
                    <a:ext uri="{9D8B030D-6E8A-4147-A177-3AD203B41FA5}">
                      <a16:colId xmlns:a16="http://schemas.microsoft.com/office/drawing/2014/main" val="2682005517"/>
                    </a:ext>
                  </a:extLst>
                </a:gridCol>
                <a:gridCol w="4727749">
                  <a:extLst>
                    <a:ext uri="{9D8B030D-6E8A-4147-A177-3AD203B41FA5}">
                      <a16:colId xmlns:a16="http://schemas.microsoft.com/office/drawing/2014/main" val="1890142548"/>
                    </a:ext>
                  </a:extLst>
                </a:gridCol>
              </a:tblGrid>
              <a:tr h="189942">
                <a:tc gridSpan="2">
                  <a:txBody>
                    <a:bodyPr/>
                    <a:lstStyle/>
                    <a:p>
                      <a:pPr algn="ctr">
                        <a:lnSpc>
                          <a:spcPct val="115000"/>
                        </a:lnSpc>
                        <a:spcBef>
                          <a:spcPts val="1200"/>
                        </a:spcBef>
                        <a:spcAft>
                          <a:spcPts val="1200"/>
                        </a:spcAft>
                      </a:pPr>
                      <a:r>
                        <a:rPr lang="el-GR" sz="1300" b="1" spc="-20" dirty="0">
                          <a:solidFill>
                            <a:srgbClr val="907AB2"/>
                          </a:solidFill>
                          <a:effectLst/>
                          <a:latin typeface="Constantia" panose="02030602050306030303" pitchFamily="18" charset="0"/>
                          <a:ea typeface="Trebuchet MS" panose="020B0603020202020204" pitchFamily="34" charset="0"/>
                          <a:cs typeface="Arial" panose="020B0604020202020204" pitchFamily="34" charset="0"/>
                        </a:rPr>
                        <a:t>Επιστημονική ομάδα</a:t>
                      </a:r>
                      <a:endParaRPr lang="el-G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l-GR"/>
                    </a:p>
                  </a:txBody>
                  <a:tcPr/>
                </a:tc>
                <a:extLst>
                  <a:ext uri="{0D108BD9-81ED-4DB2-BD59-A6C34878D82A}">
                    <a16:rowId xmlns:a16="http://schemas.microsoft.com/office/drawing/2014/main" val="4089966430"/>
                  </a:ext>
                </a:extLst>
              </a:tr>
              <a:tr h="502175">
                <a:tc>
                  <a:txBody>
                    <a:bodyPr/>
                    <a:lstStyle/>
                    <a:p>
                      <a:pPr algn="ctr">
                        <a:lnSpc>
                          <a:spcPct val="115000"/>
                        </a:lnSpc>
                        <a:spcBef>
                          <a:spcPts val="500"/>
                        </a:spcBef>
                        <a:spcAft>
                          <a:spcPts val="1000"/>
                        </a:spcAft>
                      </a:pPr>
                      <a:r>
                        <a:rPr lang="el-GR" sz="1100" b="1" spc="-20" dirty="0">
                          <a:solidFill>
                            <a:srgbClr val="E6BB2B"/>
                          </a:solidFill>
                          <a:effectLst/>
                          <a:latin typeface="Constantia" panose="02030602050306030303" pitchFamily="18" charset="0"/>
                          <a:ea typeface="Trebuchet MS" panose="020B0603020202020204" pitchFamily="34" charset="0"/>
                          <a:cs typeface="Arial" panose="020B0604020202020204" pitchFamily="34" charset="0"/>
                        </a:rPr>
                        <a:t>Φανή </a:t>
                      </a:r>
                      <a:r>
                        <a:rPr lang="el-GR" sz="1100" b="1" spc="-20" dirty="0" err="1">
                          <a:solidFill>
                            <a:srgbClr val="E6BB2B"/>
                          </a:solidFill>
                          <a:effectLst/>
                          <a:latin typeface="Constantia" panose="02030602050306030303" pitchFamily="18" charset="0"/>
                          <a:ea typeface="Trebuchet MS" panose="020B0603020202020204" pitchFamily="34" charset="0"/>
                          <a:cs typeface="Arial" panose="020B0604020202020204" pitchFamily="34" charset="0"/>
                        </a:rPr>
                        <a:t>Προβή</a:t>
                      </a:r>
                      <a:endParaRPr lang="el-GR"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l-GR" sz="1100" spc="-20" dirty="0">
                          <a:solidFill>
                            <a:srgbClr val="262626"/>
                          </a:solidFill>
                          <a:effectLst/>
                          <a:latin typeface="Constantia" panose="02030602050306030303" pitchFamily="18" charset="0"/>
                          <a:ea typeface="Trebuchet MS" panose="020B0603020202020204" pitchFamily="34" charset="0"/>
                          <a:cs typeface="Arial" panose="020B0604020202020204" pitchFamily="34" charset="0"/>
                        </a:rPr>
                        <a:t>Επιστημονική Υπεύθυνη Παρατηρητηρίου Θεμάτων Αναπηρίας</a:t>
                      </a:r>
                      <a:endParaRPr lang="el-G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15000"/>
                        </a:lnSpc>
                        <a:spcBef>
                          <a:spcPts val="500"/>
                        </a:spcBef>
                        <a:spcAft>
                          <a:spcPts val="1000"/>
                        </a:spcAft>
                      </a:pPr>
                      <a:r>
                        <a:rPr lang="el-GR" sz="1100" b="1" spc="-20" dirty="0">
                          <a:solidFill>
                            <a:srgbClr val="E6BB2B"/>
                          </a:solidFill>
                          <a:effectLst/>
                          <a:latin typeface="Constantia" panose="02030602050306030303" pitchFamily="18" charset="0"/>
                          <a:ea typeface="Trebuchet MS" panose="020B0603020202020204" pitchFamily="34" charset="0"/>
                          <a:cs typeface="Arial" panose="020B0604020202020204" pitchFamily="34" charset="0"/>
                        </a:rPr>
                        <a:t>Δρ. Αντωνία Παυλή</a:t>
                      </a:r>
                      <a:endParaRPr lang="el-GR" sz="1000" dirty="0">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l-GR" sz="1100" spc="-20" dirty="0">
                          <a:solidFill>
                            <a:srgbClr val="262626"/>
                          </a:solidFill>
                          <a:effectLst/>
                          <a:latin typeface="Constantia" panose="02030602050306030303" pitchFamily="18" charset="0"/>
                          <a:ea typeface="Trebuchet MS" panose="020B0603020202020204" pitchFamily="34" charset="0"/>
                          <a:cs typeface="Arial" panose="020B0604020202020204" pitchFamily="34" charset="0"/>
                        </a:rPr>
                        <a:t>Κύρια Ερευνήτρια Παρατηρητηρίου Θεμάτων Αναπηρίας</a:t>
                      </a:r>
                      <a:endParaRPr lang="el-G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73287748"/>
                  </a:ext>
                </a:extLst>
              </a:tr>
              <a:tr h="502175">
                <a:tc gridSpan="2">
                  <a:txBody>
                    <a:bodyPr/>
                    <a:lstStyle/>
                    <a:p>
                      <a:pPr algn="ctr">
                        <a:lnSpc>
                          <a:spcPct val="115000"/>
                        </a:lnSpc>
                        <a:spcBef>
                          <a:spcPts val="500"/>
                        </a:spcBef>
                        <a:spcAft>
                          <a:spcPts val="1000"/>
                        </a:spcAft>
                      </a:pPr>
                      <a:endParaRPr lang="el-GR" sz="1100" b="1" spc="-20" dirty="0">
                        <a:solidFill>
                          <a:srgbClr val="E6BB2B"/>
                        </a:solidFill>
                        <a:effectLst/>
                        <a:latin typeface="Constantia" panose="02030602050306030303" pitchFamily="18" charset="0"/>
                        <a:ea typeface="Trebuchet MS" panose="020B0603020202020204" pitchFamily="34" charset="0"/>
                        <a:cs typeface="Arial" panose="020B0604020202020204" pitchFamily="34" charset="0"/>
                      </a:endParaRPr>
                    </a:p>
                    <a:p>
                      <a:pPr algn="ctr">
                        <a:lnSpc>
                          <a:spcPct val="115000"/>
                        </a:lnSpc>
                        <a:spcBef>
                          <a:spcPts val="500"/>
                        </a:spcBef>
                        <a:spcAft>
                          <a:spcPts val="1000"/>
                        </a:spcAft>
                      </a:pPr>
                      <a:r>
                        <a:rPr lang="el-GR" sz="1100" b="1" spc="-20" dirty="0">
                          <a:solidFill>
                            <a:srgbClr val="E6BB2B"/>
                          </a:solidFill>
                          <a:effectLst/>
                          <a:latin typeface="Constantia" panose="02030602050306030303" pitchFamily="18" charset="0"/>
                          <a:ea typeface="Trebuchet MS" panose="020B0603020202020204" pitchFamily="34" charset="0"/>
                          <a:cs typeface="Arial" panose="020B0604020202020204" pitchFamily="34" charset="0"/>
                        </a:rPr>
                        <a:t>Νεκταρία Αποστολάκη, </a:t>
                      </a:r>
                      <a:r>
                        <a:rPr lang="el-GR" sz="1100" spc="-20" dirty="0">
                          <a:solidFill>
                            <a:srgbClr val="262626"/>
                          </a:solidFill>
                          <a:effectLst/>
                          <a:latin typeface="Constantia" panose="02030602050306030303" pitchFamily="18" charset="0"/>
                          <a:ea typeface="Trebuchet MS" panose="020B0603020202020204" pitchFamily="34" charset="0"/>
                          <a:cs typeface="Arial" panose="020B0604020202020204" pitchFamily="34" charset="0"/>
                        </a:rPr>
                        <a:t>Υπεύθυνη Έργου Παρατηρητηρίου Θεμάτων Αναπηρίας</a:t>
                      </a:r>
                      <a:endParaRPr lang="el-GR" sz="1000" dirty="0">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l-GR"/>
                    </a:p>
                  </a:txBody>
                  <a:tcPr/>
                </a:tc>
                <a:extLst>
                  <a:ext uri="{0D108BD9-81ED-4DB2-BD59-A6C34878D82A}">
                    <a16:rowId xmlns:a16="http://schemas.microsoft.com/office/drawing/2014/main" val="2036365253"/>
                  </a:ext>
                </a:extLst>
              </a:tr>
            </a:tbl>
          </a:graphicData>
        </a:graphic>
      </p:graphicFrame>
      <p:sp>
        <p:nvSpPr>
          <p:cNvPr id="14" name="TextBox 13">
            <a:extLst>
              <a:ext uri="{FF2B5EF4-FFF2-40B4-BE49-F238E27FC236}">
                <a16:creationId xmlns:a16="http://schemas.microsoft.com/office/drawing/2014/main" id="{41323810-4D00-A2A8-0F7B-790E62EC9D7F}"/>
              </a:ext>
            </a:extLst>
          </p:cNvPr>
          <p:cNvSpPr txBox="1"/>
          <p:nvPr/>
        </p:nvSpPr>
        <p:spPr>
          <a:xfrm>
            <a:off x="1" y="0"/>
            <a:ext cx="2224726" cy="646331"/>
          </a:xfrm>
          <a:prstGeom prst="rect">
            <a:avLst/>
          </a:prstGeom>
          <a:noFill/>
          <a:effectLst>
            <a:softEdge rad="31750"/>
          </a:effectLst>
        </p:spPr>
        <p:style>
          <a:lnRef idx="3">
            <a:schemeClr val="lt1"/>
          </a:lnRef>
          <a:fillRef idx="1">
            <a:schemeClr val="accent2"/>
          </a:fillRef>
          <a:effectRef idx="1">
            <a:schemeClr val="accent2"/>
          </a:effectRef>
          <a:fontRef idx="minor">
            <a:schemeClr val="lt1"/>
          </a:fontRef>
        </p:style>
        <p:txBody>
          <a:bodyPr wrap="square" rtlCol="0">
            <a:spAutoFit/>
          </a:bodyPr>
          <a:lstStyle/>
          <a:p>
            <a:r>
              <a:rPr lang="el-GR" b="1" dirty="0">
                <a:solidFill>
                  <a:schemeClr val="accent2">
                    <a:lumMod val="50000"/>
                  </a:schemeClr>
                </a:solidFill>
              </a:rPr>
              <a:t>1</a:t>
            </a:r>
            <a:r>
              <a:rPr lang="en-US" b="1" baseline="30000" dirty="0">
                <a:solidFill>
                  <a:schemeClr val="accent2">
                    <a:lumMod val="50000"/>
                  </a:schemeClr>
                </a:solidFill>
              </a:rPr>
              <a:t>o</a:t>
            </a:r>
            <a:r>
              <a:rPr lang="el-GR" b="1" dirty="0">
                <a:solidFill>
                  <a:schemeClr val="accent2">
                    <a:lumMod val="50000"/>
                  </a:schemeClr>
                </a:solidFill>
              </a:rPr>
              <a:t> κύμα, έτος διεξαγωγής 2025</a:t>
            </a:r>
          </a:p>
        </p:txBody>
      </p:sp>
      <p:pic>
        <p:nvPicPr>
          <p:cNvPr id="4" name="Εικόνα 3">
            <a:extLst>
              <a:ext uri="{FF2B5EF4-FFF2-40B4-BE49-F238E27FC236}">
                <a16:creationId xmlns:a16="http://schemas.microsoft.com/office/drawing/2014/main" id="{0ABDF300-4745-14FC-0529-EC7F1B4AF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3324" y="6198200"/>
            <a:ext cx="5236918" cy="499915"/>
          </a:xfrm>
          <a:prstGeom prst="rect">
            <a:avLst/>
          </a:prstGeom>
        </p:spPr>
      </p:pic>
    </p:spTree>
    <p:extLst>
      <p:ext uri="{BB962C8B-B14F-4D97-AF65-F5344CB8AC3E}">
        <p14:creationId xmlns:p14="http://schemas.microsoft.com/office/powerpoint/2010/main" val="1832556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A631923-11A8-EA7C-B860-DBB40D181080}"/>
              </a:ext>
            </a:extLst>
          </p:cNvPr>
          <p:cNvSpPr txBox="1"/>
          <p:nvPr/>
        </p:nvSpPr>
        <p:spPr>
          <a:xfrm>
            <a:off x="630936" y="1688152"/>
            <a:ext cx="3429000" cy="670440"/>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rmAutofit/>
          </a:bodyPr>
          <a:lstStyle/>
          <a:p>
            <a:pPr marL="180340" marR="269875">
              <a:lnSpc>
                <a:spcPct val="90000"/>
              </a:lnSpc>
              <a:spcBef>
                <a:spcPct val="0"/>
              </a:spcBef>
              <a:spcAft>
                <a:spcPts val="600"/>
              </a:spcAft>
            </a:pPr>
            <a:r>
              <a:rPr lang="el-GR" sz="1700" b="1" i="0" kern="1200" dirty="0">
                <a:solidFill>
                  <a:schemeClr val="tx1"/>
                </a:solidFill>
                <a:effectLst/>
                <a:latin typeface="+mj-lt"/>
                <a:ea typeface="+mj-ea"/>
                <a:cs typeface="+mj-cs"/>
              </a:rPr>
              <a:t>Ποιοι έχουν αρνητικότερες γνώμες;</a:t>
            </a:r>
            <a:endParaRPr lang="en-US" sz="1700" i="1" kern="1200" dirty="0">
              <a:solidFill>
                <a:schemeClr val="tx1"/>
              </a:solidFill>
              <a:effectLst/>
              <a:latin typeface="+mj-lt"/>
              <a:ea typeface="+mj-ea"/>
              <a:cs typeface="+mj-cs"/>
            </a:endParaRPr>
          </a:p>
        </p:txBody>
      </p:sp>
      <p:sp>
        <p:nvSpPr>
          <p:cNvPr id="13"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22DC3FC-C7E1-C300-F086-BBA0E866EC1E}"/>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gn="just">
              <a:lnSpc>
                <a:spcPct val="107000"/>
              </a:lnSpc>
              <a:spcAft>
                <a:spcPts val="800"/>
              </a:spcAft>
            </a:pPr>
            <a:r>
              <a:rPr lang="el-GR" sz="1500" dirty="0">
                <a:effectLst/>
                <a:latin typeface="Constantia" panose="02030602050306030303" pitchFamily="18" charset="0"/>
                <a:ea typeface="Aptos" panose="020B0004020202020204" pitchFamily="34" charset="0"/>
                <a:cs typeface="Times New Roman" panose="02020603050405020304" pitchFamily="18" charset="0"/>
              </a:rPr>
              <a:t>Αρνητικότερες γνώμες σε σχέση με τις εξελίξεις στα ζητήματα της αναπηρίας, εκφράζουν οι </a:t>
            </a:r>
            <a:r>
              <a:rPr lang="el-GR" sz="1500" b="1" dirty="0">
                <a:effectLst/>
                <a:latin typeface="Constantia" panose="02030602050306030303" pitchFamily="18" charset="0"/>
                <a:ea typeface="Aptos" panose="020B0004020202020204" pitchFamily="34" charset="0"/>
                <a:cs typeface="Times New Roman" panose="02020603050405020304" pitchFamily="18" charset="0"/>
              </a:rPr>
              <a:t>χαμηλότερες εισοδηματικές κατηγορίες </a:t>
            </a:r>
            <a:r>
              <a:rPr lang="el-GR" sz="1500" dirty="0">
                <a:effectLst/>
                <a:latin typeface="Constantia" panose="02030602050306030303" pitchFamily="18" charset="0"/>
                <a:ea typeface="Aptos" panose="020B0004020202020204" pitchFamily="34" charset="0"/>
                <a:cs typeface="Times New Roman" panose="02020603050405020304" pitchFamily="18" charset="0"/>
              </a:rPr>
              <a:t>και οι </a:t>
            </a:r>
            <a:r>
              <a:rPr lang="el-GR" sz="1500" b="1" dirty="0">
                <a:effectLst/>
                <a:latin typeface="Constantia" panose="02030602050306030303" pitchFamily="18" charset="0"/>
                <a:ea typeface="Aptos" panose="020B0004020202020204" pitchFamily="34" charset="0"/>
                <a:cs typeface="Times New Roman" panose="02020603050405020304" pitchFamily="18" charset="0"/>
              </a:rPr>
              <a:t>κάτοικοι των νησιωτικών και των δύο μεγάλων μητροπολιτικών περιφερειών</a:t>
            </a:r>
            <a:r>
              <a:rPr lang="el-GR" sz="1500" dirty="0">
                <a:effectLst/>
                <a:latin typeface="Constantia" panose="02030602050306030303" pitchFamily="18" charset="0"/>
                <a:ea typeface="Aptos" panose="020B0004020202020204" pitchFamily="34" charset="0"/>
                <a:cs typeface="Times New Roman" panose="02020603050405020304" pitchFamily="18" charset="0"/>
              </a:rPr>
              <a:t>, Αττικής και Κεντρικής Μακεδονίας. </a:t>
            </a:r>
            <a:endParaRPr lang="el-GR" sz="15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1EE6A4E3-FF55-2B84-4789-A30C03E2496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ACEC6B3-E101-456A-A828-9D5A912DEB98}" type="slidenum">
              <a:rPr lang="en-US" smtClean="0">
                <a:solidFill>
                  <a:schemeClr val="tx1">
                    <a:tint val="75000"/>
                  </a:schemeClr>
                </a:solidFill>
              </a:rPr>
              <a:pPr>
                <a:spcAft>
                  <a:spcPts val="600"/>
                </a:spcAft>
              </a:pPr>
              <a:t>10</a:t>
            </a:fld>
            <a:endParaRPr lang="en-US">
              <a:solidFill>
                <a:schemeClr val="tx1">
                  <a:tint val="75000"/>
                </a:schemeClr>
              </a:solidFill>
            </a:endParaRPr>
          </a:p>
        </p:txBody>
      </p:sp>
      <p:graphicFrame>
        <p:nvGraphicFramePr>
          <p:cNvPr id="6" name="Γράφημα 5">
            <a:extLst>
              <a:ext uri="{FF2B5EF4-FFF2-40B4-BE49-F238E27FC236}">
                <a16:creationId xmlns:a16="http://schemas.microsoft.com/office/drawing/2014/main" id="{9A3A4AED-2FCF-1B69-48EA-76886B47D93B}"/>
              </a:ext>
            </a:extLst>
          </p:cNvPr>
          <p:cNvGraphicFramePr>
            <a:graphicFrameLocks/>
          </p:cNvGraphicFramePr>
          <p:nvPr>
            <p:extLst>
              <p:ext uri="{D42A27DB-BD31-4B8C-83A1-F6EECF244321}">
                <p14:modId xmlns:p14="http://schemas.microsoft.com/office/powerpoint/2010/main" val="4227410653"/>
              </p:ext>
            </p:extLst>
          </p:nvPr>
        </p:nvGraphicFramePr>
        <p:xfrm>
          <a:off x="4593326" y="825267"/>
          <a:ext cx="6903720" cy="557784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3EF0467C-8F18-01E6-6754-794931B8F479}"/>
              </a:ext>
            </a:extLst>
          </p:cNvPr>
          <p:cNvSpPr txBox="1"/>
          <p:nvPr/>
        </p:nvSpPr>
        <p:spPr>
          <a:xfrm>
            <a:off x="0" y="181801"/>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dirty="0">
                <a:solidFill>
                  <a:schemeClr val="tx1">
                    <a:lumMod val="75000"/>
                    <a:lumOff val="25000"/>
                  </a:schemeClr>
                </a:solidFill>
                <a:latin typeface="Constantia" panose="02030602050306030303" pitchFamily="18" charset="0"/>
                <a:ea typeface="Calibri" panose="020F0502020204030204" pitchFamily="34" charset="0"/>
                <a:cs typeface="Times New Roman" panose="02020603050405020304" pitchFamily="18" charset="0"/>
              </a:rPr>
              <a:t>Γενική αξιολόγηση εξελίξεων για την αναπηρία τα τελευταία 2 χρόνια</a:t>
            </a:r>
            <a:endParaRPr lang="el-GR"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814B467-EFB0-83E6-573B-70817C65D171}"/>
              </a:ext>
            </a:extLst>
          </p:cNvPr>
          <p:cNvSpPr txBox="1"/>
          <p:nvPr/>
        </p:nvSpPr>
        <p:spPr>
          <a:xfrm>
            <a:off x="94267" y="716036"/>
            <a:ext cx="7447176" cy="738664"/>
          </a:xfrm>
          <a:prstGeom prst="rect">
            <a:avLst/>
          </a:prstGeom>
          <a:noFill/>
        </p:spPr>
        <p:txBody>
          <a:bodyPr wrap="square">
            <a:spAutoFit/>
          </a:bodyPr>
          <a:lstStyle/>
          <a:p>
            <a:pPr algn="just"/>
            <a:r>
              <a:rPr lang="el-GR" sz="1400" i="1" dirty="0"/>
              <a:t>Πιστεύετε ότι τα τελευταία 2 χρόνια έχουν γίνει θετικά βήματα στη χώρα μας σχετικά με την προστασία των δικαιωμάτων των ατόμων με αναπηρία, χρόνια ή/και σπάνια πάθηση; </a:t>
            </a:r>
          </a:p>
          <a:p>
            <a:pPr algn="just"/>
            <a:r>
              <a:rPr lang="el-GR" sz="1400" i="1" dirty="0"/>
              <a:t>Αν ναι σε ποιο βαθμό;</a:t>
            </a:r>
          </a:p>
        </p:txBody>
      </p:sp>
    </p:spTree>
    <p:extLst>
      <p:ext uri="{BB962C8B-B14F-4D97-AF65-F5344CB8AC3E}">
        <p14:creationId xmlns:p14="http://schemas.microsoft.com/office/powerpoint/2010/main" val="331579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Γράφημα 1">
            <a:extLst>
              <a:ext uri="{FF2B5EF4-FFF2-40B4-BE49-F238E27FC236}">
                <a16:creationId xmlns:a16="http://schemas.microsoft.com/office/drawing/2014/main" id="{77DFD987-72F7-2688-F823-07A8684AA224}"/>
              </a:ext>
            </a:extLst>
          </p:cNvPr>
          <p:cNvGraphicFramePr/>
          <p:nvPr>
            <p:extLst>
              <p:ext uri="{D42A27DB-BD31-4B8C-83A1-F6EECF244321}">
                <p14:modId xmlns:p14="http://schemas.microsoft.com/office/powerpoint/2010/main" val="842466762"/>
              </p:ext>
            </p:extLst>
          </p:nvPr>
        </p:nvGraphicFramePr>
        <p:xfrm>
          <a:off x="568053" y="1562331"/>
          <a:ext cx="10905066" cy="508085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D8F6277-4EAE-C971-B9B8-19E98BA46458}"/>
              </a:ext>
            </a:extLst>
          </p:cNvPr>
          <p:cNvSpPr txBox="1"/>
          <p:nvPr/>
        </p:nvSpPr>
        <p:spPr>
          <a:xfrm>
            <a:off x="0" y="181801"/>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dirty="0">
                <a:solidFill>
                  <a:schemeClr val="tx1">
                    <a:lumMod val="75000"/>
                    <a:lumOff val="25000"/>
                  </a:schemeClr>
                </a:solidFill>
                <a:latin typeface="Constantia" panose="02030602050306030303" pitchFamily="18" charset="0"/>
                <a:ea typeface="Calibri" panose="020F0502020204030204" pitchFamily="34" charset="0"/>
                <a:cs typeface="Times New Roman" panose="02020603050405020304" pitchFamily="18" charset="0"/>
              </a:rPr>
              <a:t>Στάσεις και αντιλήψεις της κοινωνίας για την αναπηρία </a:t>
            </a:r>
            <a:endParaRPr lang="el-GR"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8294F34A-92CF-9D84-2F51-C21B681B7466}"/>
              </a:ext>
            </a:extLst>
          </p:cNvPr>
          <p:cNvSpPr>
            <a:spLocks noGrp="1"/>
          </p:cNvSpPr>
          <p:nvPr>
            <p:ph type="sldNum" sz="quarter" idx="12"/>
          </p:nvPr>
        </p:nvSpPr>
        <p:spPr/>
        <p:txBody>
          <a:bodyPr/>
          <a:lstStyle/>
          <a:p>
            <a:fld id="{8ACEC6B3-E101-456A-A828-9D5A912DEB98}" type="slidenum">
              <a:rPr lang="de-DE" smtClean="0"/>
              <a:t>11</a:t>
            </a:fld>
            <a:endParaRPr lang="de-DE"/>
          </a:p>
        </p:txBody>
      </p:sp>
      <p:sp>
        <p:nvSpPr>
          <p:cNvPr id="5" name="Rectangle 1">
            <a:extLst>
              <a:ext uri="{FF2B5EF4-FFF2-40B4-BE49-F238E27FC236}">
                <a16:creationId xmlns:a16="http://schemas.microsoft.com/office/drawing/2014/main" id="{18AFFCC2-AFE8-3C02-0302-1656A3D0AF81}"/>
              </a:ext>
            </a:extLst>
          </p:cNvPr>
          <p:cNvSpPr>
            <a:spLocks noChangeArrowheads="1"/>
          </p:cNvSpPr>
          <p:nvPr/>
        </p:nvSpPr>
        <p:spPr bwMode="auto">
          <a:xfrm>
            <a:off x="113122" y="841288"/>
            <a:ext cx="92665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i="1" u="none" strike="noStrike" cap="none" normalizeH="0" baseline="0" dirty="0">
                <a:ln>
                  <a:noFill/>
                </a:ln>
                <a:solidFill>
                  <a:schemeClr val="tx1"/>
                </a:solidFill>
                <a:effectLst/>
              </a:rPr>
              <a:t>Σε γενικές γραμμές, πως πιστεύετε ότι αντιμετωπίζονται τα άτομα αναπηρία από την ελληνική κοινωνία;</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i="1" u="none" strike="noStrike" cap="none" normalizeH="0" baseline="0" dirty="0">
                <a:ln>
                  <a:noFill/>
                </a:ln>
                <a:solidFill>
                  <a:schemeClr val="tx1"/>
                </a:solidFill>
                <a:effectLst/>
              </a:rPr>
              <a:t>Έως 2 απαντήσεις</a:t>
            </a:r>
          </a:p>
        </p:txBody>
      </p:sp>
    </p:spTree>
    <p:extLst>
      <p:ext uri="{BB962C8B-B14F-4D97-AF65-F5344CB8AC3E}">
        <p14:creationId xmlns:p14="http://schemas.microsoft.com/office/powerpoint/2010/main" val="3452448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6491DD1-C1A4-A6B0-46A6-96AD62695999}"/>
              </a:ext>
            </a:extLst>
          </p:cNvPr>
          <p:cNvSpPr txBox="1"/>
          <p:nvPr/>
        </p:nvSpPr>
        <p:spPr>
          <a:xfrm>
            <a:off x="527905" y="1656596"/>
            <a:ext cx="3532031" cy="733178"/>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Autofit/>
          </a:bodyPr>
          <a:lstStyle/>
          <a:p>
            <a:pPr marL="180340" marR="269875">
              <a:lnSpc>
                <a:spcPct val="90000"/>
              </a:lnSpc>
              <a:spcBef>
                <a:spcPct val="0"/>
              </a:spcBef>
              <a:spcAft>
                <a:spcPts val="600"/>
              </a:spcAft>
            </a:pPr>
            <a:r>
              <a:rPr lang="el-GR" sz="1700" b="1" kern="1200" dirty="0">
                <a:solidFill>
                  <a:schemeClr val="tx1"/>
                </a:solidFill>
                <a:latin typeface="+mj-lt"/>
                <a:ea typeface="+mj-ea"/>
                <a:cs typeface="+mj-cs"/>
              </a:rPr>
              <a:t>Ποιοι αναφέρουν συχνότερα </a:t>
            </a:r>
          </a:p>
          <a:p>
            <a:pPr marL="180340" marR="269875">
              <a:lnSpc>
                <a:spcPct val="90000"/>
              </a:lnSpc>
              <a:spcBef>
                <a:spcPct val="0"/>
              </a:spcBef>
              <a:spcAft>
                <a:spcPts val="600"/>
              </a:spcAft>
            </a:pPr>
            <a:r>
              <a:rPr lang="el-GR" sz="1700" b="1" kern="1200" dirty="0">
                <a:solidFill>
                  <a:schemeClr val="tx1"/>
                </a:solidFill>
                <a:latin typeface="+mj-lt"/>
                <a:ea typeface="+mj-ea"/>
                <a:cs typeface="+mj-cs"/>
              </a:rPr>
              <a:t>βιώματα </a:t>
            </a:r>
            <a:r>
              <a:rPr lang="en-US" sz="1700" b="1" kern="1200" dirty="0" err="1">
                <a:solidFill>
                  <a:schemeClr val="tx1"/>
                </a:solidFill>
                <a:latin typeface="+mj-lt"/>
                <a:ea typeface="+mj-ea"/>
                <a:cs typeface="+mj-cs"/>
              </a:rPr>
              <a:t>Διάκριση</a:t>
            </a:r>
            <a:r>
              <a:rPr lang="el-GR" sz="1700" b="1" kern="1200" dirty="0">
                <a:solidFill>
                  <a:schemeClr val="tx1"/>
                </a:solidFill>
                <a:latin typeface="+mj-lt"/>
                <a:ea typeface="+mj-ea"/>
                <a:cs typeface="+mj-cs"/>
              </a:rPr>
              <a:t>ς;</a:t>
            </a:r>
            <a:endParaRPr lang="en-US" sz="1700" b="1" kern="1200" dirty="0">
              <a:solidFill>
                <a:schemeClr val="tx1"/>
              </a:solidFill>
              <a:latin typeface="+mj-lt"/>
              <a:ea typeface="+mj-ea"/>
              <a:cs typeface="+mj-cs"/>
            </a:endParaRPr>
          </a:p>
        </p:txBody>
      </p:sp>
      <p:sp>
        <p:nvSpPr>
          <p:cNvPr id="1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4B30576-0B6D-2940-302C-14C552879265}"/>
              </a:ext>
            </a:extLst>
          </p:cNvPr>
          <p:cNvSpPr txBox="1"/>
          <p:nvPr/>
        </p:nvSpPr>
        <p:spPr>
          <a:xfrm>
            <a:off x="630936" y="2807208"/>
            <a:ext cx="3429000" cy="3410712"/>
          </a:xfrm>
          <a:prstGeom prst="rect">
            <a:avLst/>
          </a:prstGeom>
        </p:spPr>
        <p:txBody>
          <a:bodyPr vert="horz" lIns="91440" tIns="45720" rIns="91440" bIns="45720" rtlCol="0" anchor="t">
            <a:normAutofit/>
          </a:bodyPr>
          <a:lstStyle/>
          <a:p>
            <a:pPr marL="228600" indent="-144463">
              <a:lnSpc>
                <a:spcPct val="90000"/>
              </a:lnSpc>
              <a:spcAft>
                <a:spcPts val="800"/>
              </a:spcAft>
              <a:buFont typeface="Arial" panose="020B0604020202020204" pitchFamily="34" charset="0"/>
              <a:buChar char="•"/>
            </a:pPr>
            <a:r>
              <a:rPr lang="en-US" sz="1400" dirty="0">
                <a:effectLst/>
              </a:rPr>
              <a:t>Τα </a:t>
            </a:r>
            <a:r>
              <a:rPr lang="en-US" sz="1400" dirty="0" err="1">
                <a:effectLst/>
              </a:rPr>
              <a:t>άτομ</a:t>
            </a:r>
            <a:r>
              <a:rPr lang="en-US" sz="1400" dirty="0">
                <a:effectLst/>
              </a:rPr>
              <a:t>α στα χαμηλότερα εισοδηματικά κλιμάκια. </a:t>
            </a:r>
          </a:p>
          <a:p>
            <a:pPr marL="228600" indent="-144463">
              <a:lnSpc>
                <a:spcPct val="90000"/>
              </a:lnSpc>
              <a:spcAft>
                <a:spcPts val="800"/>
              </a:spcAft>
              <a:buFont typeface="Arial" panose="020B0604020202020204" pitchFamily="34" charset="0"/>
              <a:buChar char="•"/>
            </a:pPr>
            <a:r>
              <a:rPr lang="en-US" sz="1400" dirty="0" err="1">
                <a:effectLst/>
              </a:rPr>
              <a:t>Οι</a:t>
            </a:r>
            <a:r>
              <a:rPr lang="en-US" sz="1400" dirty="0">
                <a:effectLst/>
              </a:rPr>
              <a:t> </a:t>
            </a:r>
            <a:r>
              <a:rPr lang="en-US" sz="1400" dirty="0" err="1">
                <a:effectLst/>
              </a:rPr>
              <a:t>νέοι</a:t>
            </a:r>
            <a:r>
              <a:rPr lang="en-US" sz="1400" dirty="0">
                <a:effectLst/>
              </a:rPr>
              <a:t> </a:t>
            </a:r>
            <a:r>
              <a:rPr lang="en-US" sz="1400" dirty="0" err="1">
                <a:effectLst/>
              </a:rPr>
              <a:t>έως</a:t>
            </a:r>
            <a:r>
              <a:rPr lang="en-US" sz="1400" dirty="0">
                <a:effectLst/>
              </a:rPr>
              <a:t> 34 </a:t>
            </a:r>
            <a:r>
              <a:rPr lang="en-US" sz="1400" dirty="0" err="1">
                <a:effectLst/>
              </a:rPr>
              <a:t>ετών</a:t>
            </a:r>
            <a:r>
              <a:rPr lang="en-US" sz="1400" dirty="0">
                <a:effectLst/>
              </a:rPr>
              <a:t> </a:t>
            </a:r>
            <a:r>
              <a:rPr lang="el-GR" sz="1400" dirty="0">
                <a:effectLst/>
              </a:rPr>
              <a:t>.</a:t>
            </a:r>
            <a:endParaRPr lang="en-US" sz="1400" dirty="0">
              <a:effectLst/>
            </a:endParaRPr>
          </a:p>
          <a:p>
            <a:pPr marL="228600" indent="-144463">
              <a:lnSpc>
                <a:spcPct val="90000"/>
              </a:lnSpc>
              <a:spcAft>
                <a:spcPts val="800"/>
              </a:spcAft>
              <a:buFont typeface="Arial" panose="020B0604020202020204" pitchFamily="34" charset="0"/>
              <a:buChar char="•"/>
            </a:pPr>
            <a:r>
              <a:rPr lang="en-US" sz="1400" dirty="0" err="1">
                <a:effectLst/>
              </a:rPr>
              <a:t>Οι</a:t>
            </a:r>
            <a:r>
              <a:rPr lang="en-US" sz="1400" dirty="0">
                <a:effectLst/>
              </a:rPr>
              <a:t> </a:t>
            </a:r>
            <a:r>
              <a:rPr lang="en-US" sz="1400" dirty="0" err="1">
                <a:effectLst/>
              </a:rPr>
              <a:t>ηλικιωμένο</a:t>
            </a:r>
            <a:r>
              <a:rPr lang="en-US" sz="1400" dirty="0" err="1"/>
              <a:t>ι</a:t>
            </a:r>
            <a:r>
              <a:rPr lang="en-US" sz="1400" dirty="0">
                <a:effectLst/>
              </a:rPr>
              <a:t> 75 </a:t>
            </a:r>
            <a:r>
              <a:rPr lang="en-US" sz="1400" dirty="0" err="1">
                <a:effectLst/>
              </a:rPr>
              <a:t>ετών</a:t>
            </a:r>
            <a:r>
              <a:rPr lang="en-US" sz="1400" dirty="0">
                <a:effectLst/>
              </a:rPr>
              <a:t> και </a:t>
            </a:r>
            <a:r>
              <a:rPr lang="en-US" sz="1400" dirty="0" err="1">
                <a:effectLst/>
              </a:rPr>
              <a:t>άνω</a:t>
            </a:r>
            <a:r>
              <a:rPr lang="en-US" sz="1400" dirty="0">
                <a:effectLst/>
              </a:rPr>
              <a:t>. </a:t>
            </a:r>
            <a:endParaRPr lang="el-GR" sz="1400" dirty="0">
              <a:effectLst/>
            </a:endParaRPr>
          </a:p>
          <a:p>
            <a:pPr marL="228600" indent="-144463">
              <a:lnSpc>
                <a:spcPct val="90000"/>
              </a:lnSpc>
              <a:spcAft>
                <a:spcPts val="800"/>
              </a:spcAft>
              <a:buFont typeface="Arial" panose="020B0604020202020204" pitchFamily="34" charset="0"/>
              <a:buChar char="•"/>
            </a:pPr>
            <a:r>
              <a:rPr lang="el-GR" sz="1400" dirty="0">
                <a:effectLst/>
              </a:rPr>
              <a:t>Οι κατώτερες εκπαιδευτικές βαθμίδες.</a:t>
            </a:r>
          </a:p>
          <a:p>
            <a:pPr marL="228600" indent="-144463">
              <a:lnSpc>
                <a:spcPct val="90000"/>
              </a:lnSpc>
              <a:spcAft>
                <a:spcPts val="800"/>
              </a:spcAft>
              <a:buFont typeface="Arial" panose="020B0604020202020204" pitchFamily="34" charset="0"/>
              <a:buChar char="•"/>
            </a:pPr>
            <a:r>
              <a:rPr lang="el-GR" sz="1400" dirty="0">
                <a:effectLst/>
              </a:rPr>
              <a:t>Οι άνεργοι </a:t>
            </a:r>
            <a:r>
              <a:rPr lang="el-GR" sz="1400" dirty="0"/>
              <a:t>και οι </a:t>
            </a:r>
            <a:r>
              <a:rPr lang="el-GR" sz="1400" dirty="0">
                <a:effectLst/>
              </a:rPr>
              <a:t>φοιτητές/σπουδαστές.</a:t>
            </a:r>
            <a:endParaRPr lang="en-US" sz="1400" dirty="0">
              <a:effectLst/>
            </a:endParaRPr>
          </a:p>
          <a:p>
            <a:pPr marL="228600" indent="-144463">
              <a:lnSpc>
                <a:spcPct val="90000"/>
              </a:lnSpc>
              <a:spcAft>
                <a:spcPts val="800"/>
              </a:spcAft>
              <a:buFont typeface="Arial" panose="020B0604020202020204" pitchFamily="34" charset="0"/>
              <a:buChar char="•"/>
            </a:pPr>
            <a:r>
              <a:rPr lang="en-US" sz="1400" dirty="0">
                <a:effectLst/>
              </a:rPr>
              <a:t>Τα </a:t>
            </a:r>
            <a:r>
              <a:rPr lang="en-US" sz="1400" dirty="0" err="1">
                <a:effectLst/>
              </a:rPr>
              <a:t>άτομ</a:t>
            </a:r>
            <a:r>
              <a:rPr lang="en-US" sz="1400" dirty="0">
                <a:effectLst/>
              </a:rPr>
              <a:t>α με νοητική ή αναπτυξιακή αναπηρία, εγκεφαλική παράλυση</a:t>
            </a:r>
            <a:r>
              <a:rPr lang="el-GR" sz="1400" dirty="0">
                <a:effectLst/>
              </a:rPr>
              <a:t>, </a:t>
            </a:r>
            <a:r>
              <a:rPr lang="en-US" sz="1400" dirty="0">
                <a:effectLst/>
              </a:rPr>
              <a:t>σπ</a:t>
            </a:r>
            <a:r>
              <a:rPr lang="en-US" sz="1400" dirty="0" err="1">
                <a:effectLst/>
              </a:rPr>
              <a:t>άνι</a:t>
            </a:r>
            <a:r>
              <a:rPr lang="el-GR" sz="1400" dirty="0" err="1">
                <a:effectLst/>
              </a:rPr>
              <a:t>ες</a:t>
            </a:r>
            <a:r>
              <a:rPr lang="en-US" sz="1400" dirty="0">
                <a:effectLst/>
              </a:rPr>
              <a:t> παθήσεις, </a:t>
            </a:r>
            <a:r>
              <a:rPr lang="en-US" sz="1400" dirty="0" err="1">
                <a:effectLst/>
              </a:rPr>
              <a:t>νευρομυικές</a:t>
            </a:r>
            <a:r>
              <a:rPr lang="en-US" sz="1400" dirty="0">
                <a:effectLst/>
              </a:rPr>
              <a:t> παθήσεις, ψυχική αναπηρία, κινητική αναπηρία, νευρολογικά νοσήματα και κώφωση</a:t>
            </a:r>
            <a:r>
              <a:rPr lang="el-GR" sz="1400" dirty="0"/>
              <a:t>.</a:t>
            </a:r>
            <a:endParaRPr lang="en-US" sz="1400" dirty="0">
              <a:effectLst/>
            </a:endParaRPr>
          </a:p>
        </p:txBody>
      </p:sp>
      <p:sp>
        <p:nvSpPr>
          <p:cNvPr id="4" name="Θέση αριθμού διαφάνειας 3">
            <a:extLst>
              <a:ext uri="{FF2B5EF4-FFF2-40B4-BE49-F238E27FC236}">
                <a16:creationId xmlns:a16="http://schemas.microsoft.com/office/drawing/2014/main" id="{00810925-290D-B43F-C8DE-5DF62630DC1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ACEC6B3-E101-456A-A828-9D5A912DEB98}" type="slidenum">
              <a:rPr lang="en-US" smtClean="0">
                <a:solidFill>
                  <a:schemeClr val="tx1">
                    <a:tint val="75000"/>
                  </a:schemeClr>
                </a:solidFill>
              </a:rPr>
              <a:pPr>
                <a:spcAft>
                  <a:spcPts val="600"/>
                </a:spcAft>
              </a:pPr>
              <a:t>12</a:t>
            </a:fld>
            <a:endParaRPr lang="en-US">
              <a:solidFill>
                <a:schemeClr val="tx1">
                  <a:tint val="75000"/>
                </a:schemeClr>
              </a:solidFill>
            </a:endParaRPr>
          </a:p>
        </p:txBody>
      </p:sp>
      <p:graphicFrame>
        <p:nvGraphicFramePr>
          <p:cNvPr id="2" name="Γράφημα 1">
            <a:extLst>
              <a:ext uri="{FF2B5EF4-FFF2-40B4-BE49-F238E27FC236}">
                <a16:creationId xmlns:a16="http://schemas.microsoft.com/office/drawing/2014/main" id="{E8EDC5F6-A2D0-1799-72D5-F22688937BB3}"/>
              </a:ext>
            </a:extLst>
          </p:cNvPr>
          <p:cNvGraphicFramePr/>
          <p:nvPr>
            <p:extLst>
              <p:ext uri="{D42A27DB-BD31-4B8C-83A1-F6EECF244321}">
                <p14:modId xmlns:p14="http://schemas.microsoft.com/office/powerpoint/2010/main" val="1419856343"/>
              </p:ext>
            </p:extLst>
          </p:nvPr>
        </p:nvGraphicFramePr>
        <p:xfrm>
          <a:off x="4541651" y="1427341"/>
          <a:ext cx="6716362" cy="522969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88070DD-EF80-A51B-58FA-D0F0615921CF}"/>
              </a:ext>
            </a:extLst>
          </p:cNvPr>
          <p:cNvSpPr txBox="1"/>
          <p:nvPr/>
        </p:nvSpPr>
        <p:spPr>
          <a:xfrm>
            <a:off x="0" y="181801"/>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spc="300" dirty="0">
                <a:solidFill>
                  <a:schemeClr val="tx1">
                    <a:lumMod val="75000"/>
                    <a:lumOff val="25000"/>
                  </a:schemeClr>
                </a:solidFill>
                <a:latin typeface="Constantia" panose="02030602050306030303" pitchFamily="18" charset="0"/>
                <a:ea typeface="Calibri" panose="020F0502020204030204" pitchFamily="34" charset="0"/>
                <a:cs typeface="Times New Roman" panose="02020603050405020304" pitchFamily="18" charset="0"/>
              </a:rPr>
              <a:t>Βιώματα Διάκρισης</a:t>
            </a:r>
            <a:endParaRPr lang="el-GR" sz="2400" spc="30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0189428-4E6D-239A-5575-CE48A3726077}"/>
              </a:ext>
            </a:extLst>
          </p:cNvPr>
          <p:cNvSpPr txBox="1"/>
          <p:nvPr/>
        </p:nvSpPr>
        <p:spPr>
          <a:xfrm>
            <a:off x="179109" y="733937"/>
            <a:ext cx="11858920" cy="492443"/>
          </a:xfrm>
          <a:prstGeom prst="rect">
            <a:avLst/>
          </a:prstGeom>
          <a:noFill/>
        </p:spPr>
        <p:txBody>
          <a:bodyPr wrap="square">
            <a:spAutoFit/>
          </a:bodyPr>
          <a:lstStyle/>
          <a:p>
            <a:r>
              <a:rPr lang="el-GR" sz="1300" i="1" dirty="0"/>
              <a:t>Κατά τη διάρκεια των τελευταίων 6 μηνών, αισθανθήκατε ότι αντιμετωπίζετε άδικη μεταχείριση-διάκριση σε κάποιο τομέα της ζωής σας, ότι δεν έχετε, για παράδειγμα, ίσες ευκαιρίες με άλλα άτομα του περιβάλλοντός σας ή ότι βιώνετε κάποιας μορφής αποκλεισμό λόγω της αναπηρίας σας/χρόνιας ή και σπάνιας πάθησής σας;</a:t>
            </a:r>
          </a:p>
        </p:txBody>
      </p:sp>
    </p:spTree>
    <p:extLst>
      <p:ext uri="{BB962C8B-B14F-4D97-AF65-F5344CB8AC3E}">
        <p14:creationId xmlns:p14="http://schemas.microsoft.com/office/powerpoint/2010/main" val="94165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3410FD-7D60-02F9-BA10-A5E55E882251}"/>
              </a:ext>
            </a:extLst>
          </p:cNvPr>
          <p:cNvSpPr txBox="1"/>
          <p:nvPr/>
        </p:nvSpPr>
        <p:spPr>
          <a:xfrm>
            <a:off x="638882" y="1255776"/>
            <a:ext cx="3571810" cy="2956932"/>
          </a:xfrm>
          <a:prstGeom prst="rect">
            <a:avLst/>
          </a:prstGeom>
          <a:ln>
            <a:no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chor="b">
            <a:normAutofit/>
          </a:bodyPr>
          <a:lstStyle/>
          <a:p>
            <a:pPr marL="180340" marR="269875">
              <a:lnSpc>
                <a:spcPct val="90000"/>
              </a:lnSpc>
              <a:spcBef>
                <a:spcPct val="0"/>
              </a:spcBef>
              <a:spcAft>
                <a:spcPts val="600"/>
              </a:spcAft>
            </a:pPr>
            <a:r>
              <a:rPr lang="el-GR" sz="1600" b="1" dirty="0">
                <a:solidFill>
                  <a:schemeClr val="tx1">
                    <a:lumMod val="75000"/>
                    <a:lumOff val="25000"/>
                  </a:schemeClr>
                </a:solidFill>
                <a:latin typeface="Constantia" panose="02030602050306030303" pitchFamily="18" charset="0"/>
                <a:ea typeface="Aptos" panose="020B0004020202020204" pitchFamily="34" charset="0"/>
                <a:cs typeface="Times New Roman" panose="02020603050405020304" pitchFamily="18" charset="0"/>
              </a:rPr>
              <a:t>Συνδιαλλαγές με δημόσιες υπηρεσίες</a:t>
            </a:r>
          </a:p>
          <a:p>
            <a:pPr marL="180340" marR="269875" algn="just">
              <a:lnSpc>
                <a:spcPct val="90000"/>
              </a:lnSpc>
              <a:spcBef>
                <a:spcPct val="0"/>
              </a:spcBef>
              <a:spcAft>
                <a:spcPts val="600"/>
              </a:spcAft>
            </a:pPr>
            <a:r>
              <a:rPr lang="el-GR" sz="1500"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Τα </a:t>
            </a:r>
            <a:r>
              <a:rPr lang="el-GR" sz="1500" b="1"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έξι (6) στα δέκα (10) </a:t>
            </a:r>
            <a:r>
              <a:rPr lang="el-GR" sz="1500"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άτομα θεωρούν ότι </a:t>
            </a:r>
            <a:r>
              <a:rPr lang="el-GR" sz="1500" b="1"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οι δημόσιοι υπάλληλοι φορέων και οργανισμών </a:t>
            </a:r>
            <a:r>
              <a:rPr lang="el-GR" sz="1500"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που σχετίζονται με την αναπηρία και την υγεία, </a:t>
            </a:r>
            <a:r>
              <a:rPr lang="el-GR" sz="1500" b="1"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δεν έχουν την απαραίτητη γνώση </a:t>
            </a:r>
            <a:r>
              <a:rPr lang="el-GR" sz="1500" dirty="0">
                <a:solidFill>
                  <a:schemeClr val="accent2">
                    <a:lumMod val="75000"/>
                  </a:schemeClr>
                </a:solidFill>
                <a:effectLst/>
                <a:latin typeface="Constantia" panose="02030602050306030303" pitchFamily="18" charset="0"/>
                <a:ea typeface="Aptos" panose="020B0004020202020204" pitchFamily="34" charset="0"/>
                <a:cs typeface="Times New Roman" panose="02020603050405020304" pitchFamily="18" charset="0"/>
              </a:rPr>
              <a:t>σε θέματα συμπεριφοράς και εξυπηρέτησης ατόμων με αναπηρία με βάση την αρχή της ισότητας.</a:t>
            </a:r>
            <a:endParaRPr lang="en-US" sz="1500" i="1" kern="1200" dirty="0">
              <a:solidFill>
                <a:schemeClr val="accent2">
                  <a:lumMod val="75000"/>
                </a:schemeClr>
              </a:solidFill>
              <a:effectLst/>
              <a:latin typeface="+mj-lt"/>
              <a:ea typeface="+mj-ea"/>
              <a:cs typeface="+mj-cs"/>
            </a:endParaRP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Γράφημα 3">
            <a:extLst>
              <a:ext uri="{FF2B5EF4-FFF2-40B4-BE49-F238E27FC236}">
                <a16:creationId xmlns:a16="http://schemas.microsoft.com/office/drawing/2014/main" id="{0F669896-5087-CA1D-3CBD-3686452E5139}"/>
              </a:ext>
            </a:extLst>
          </p:cNvPr>
          <p:cNvGraphicFramePr/>
          <p:nvPr>
            <p:extLst>
              <p:ext uri="{D42A27DB-BD31-4B8C-83A1-F6EECF244321}">
                <p14:modId xmlns:p14="http://schemas.microsoft.com/office/powerpoint/2010/main" val="2413483385"/>
              </p:ext>
            </p:extLst>
          </p:nvPr>
        </p:nvGraphicFramePr>
        <p:xfrm>
          <a:off x="4372236" y="1252313"/>
          <a:ext cx="7658220" cy="555040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164C1CF-3B3D-018C-03B9-FB48F1D7B895}"/>
              </a:ext>
            </a:extLst>
          </p:cNvPr>
          <p:cNvSpPr txBox="1"/>
          <p:nvPr/>
        </p:nvSpPr>
        <p:spPr>
          <a:xfrm>
            <a:off x="0" y="55279"/>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Πεδία που αντιμετωπίζουν διακρίσεις  </a:t>
            </a:r>
          </a:p>
        </p:txBody>
      </p:sp>
      <p:sp>
        <p:nvSpPr>
          <p:cNvPr id="2" name="Θέση αριθμού διαφάνειας 1">
            <a:extLst>
              <a:ext uri="{FF2B5EF4-FFF2-40B4-BE49-F238E27FC236}">
                <a16:creationId xmlns:a16="http://schemas.microsoft.com/office/drawing/2014/main" id="{7AFFC6FE-37C0-9F22-4B62-3038DA6D962B}"/>
              </a:ext>
            </a:extLst>
          </p:cNvPr>
          <p:cNvSpPr>
            <a:spLocks noGrp="1"/>
          </p:cNvSpPr>
          <p:nvPr>
            <p:ph type="sldNum" sz="quarter" idx="12"/>
          </p:nvPr>
        </p:nvSpPr>
        <p:spPr/>
        <p:txBody>
          <a:bodyPr/>
          <a:lstStyle/>
          <a:p>
            <a:fld id="{8ACEC6B3-E101-456A-A828-9D5A912DEB98}" type="slidenum">
              <a:rPr lang="de-DE" smtClean="0"/>
              <a:t>13</a:t>
            </a:fld>
            <a:endParaRPr lang="de-DE"/>
          </a:p>
        </p:txBody>
      </p:sp>
      <p:sp>
        <p:nvSpPr>
          <p:cNvPr id="5" name="TextBox 4">
            <a:extLst>
              <a:ext uri="{FF2B5EF4-FFF2-40B4-BE49-F238E27FC236}">
                <a16:creationId xmlns:a16="http://schemas.microsoft.com/office/drawing/2014/main" id="{919934C4-2911-1A05-FFBC-E6127EE5D2CD}"/>
              </a:ext>
            </a:extLst>
          </p:cNvPr>
          <p:cNvSpPr txBox="1"/>
          <p:nvPr/>
        </p:nvSpPr>
        <p:spPr>
          <a:xfrm>
            <a:off x="8131148" y="1004616"/>
            <a:ext cx="3978846" cy="292388"/>
          </a:xfrm>
          <a:prstGeom prst="rect">
            <a:avLst/>
          </a:prstGeom>
          <a:noFill/>
        </p:spPr>
        <p:txBody>
          <a:bodyPr wrap="none" rtlCol="0">
            <a:spAutoFit/>
          </a:bodyPr>
          <a:lstStyle/>
          <a:p>
            <a:r>
              <a:rPr lang="el-GR" sz="1300" b="1" i="1" dirty="0"/>
              <a:t>% των ατόμων που αναφέρουν βιώματα διάκρισης</a:t>
            </a:r>
          </a:p>
        </p:txBody>
      </p:sp>
      <p:sp>
        <p:nvSpPr>
          <p:cNvPr id="8" name="TextBox 7">
            <a:extLst>
              <a:ext uri="{FF2B5EF4-FFF2-40B4-BE49-F238E27FC236}">
                <a16:creationId xmlns:a16="http://schemas.microsoft.com/office/drawing/2014/main" id="{556A4523-499B-60EA-1D21-74358434DFD7}"/>
              </a:ext>
            </a:extLst>
          </p:cNvPr>
          <p:cNvSpPr txBox="1"/>
          <p:nvPr/>
        </p:nvSpPr>
        <p:spPr>
          <a:xfrm>
            <a:off x="197962" y="569376"/>
            <a:ext cx="6353666" cy="692497"/>
          </a:xfrm>
          <a:prstGeom prst="rect">
            <a:avLst/>
          </a:prstGeom>
          <a:noFill/>
        </p:spPr>
        <p:txBody>
          <a:bodyPr wrap="square">
            <a:spAutoFit/>
          </a:bodyPr>
          <a:lstStyle/>
          <a:p>
            <a:pPr algn="just"/>
            <a:r>
              <a:rPr lang="el-GR" sz="1300" i="1" dirty="0">
                <a:effectLst/>
              </a:rPr>
              <a:t>Σε περίπτωση που έχετε, έστω και λίγες φορές, αντιμετωπίσει αρνητική διακριτική μεταχείριση λόγω της αναπηρίας σας/χρόνιας ή και σπάνιας πάθησής σας, σε ποιον από τους ακόλουθους τομείς ήταν;  (</a:t>
            </a:r>
            <a:r>
              <a:rPr lang="el-GR" sz="1300" i="1" dirty="0"/>
              <a:t>Δυνατότητα πολλαπλής επιλογής)</a:t>
            </a:r>
          </a:p>
        </p:txBody>
      </p:sp>
    </p:spTree>
    <p:extLst>
      <p:ext uri="{BB962C8B-B14F-4D97-AF65-F5344CB8AC3E}">
        <p14:creationId xmlns:p14="http://schemas.microsoft.com/office/powerpoint/2010/main" val="507421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06E61934-E9B0-F21E-6952-51FB7E7ECB3C}"/>
              </a:ext>
            </a:extLst>
          </p:cNvPr>
          <p:cNvSpPr>
            <a:spLocks noGrp="1"/>
          </p:cNvSpPr>
          <p:nvPr>
            <p:ph type="sldNum" sz="quarter" idx="12"/>
          </p:nvPr>
        </p:nvSpPr>
        <p:spPr/>
        <p:txBody>
          <a:bodyPr/>
          <a:lstStyle/>
          <a:p>
            <a:fld id="{8ACEC6B3-E101-456A-A828-9D5A912DEB98}" type="slidenum">
              <a:rPr lang="de-DE" smtClean="0"/>
              <a:t>14</a:t>
            </a:fld>
            <a:endParaRPr lang="de-DE"/>
          </a:p>
        </p:txBody>
      </p:sp>
      <p:sp>
        <p:nvSpPr>
          <p:cNvPr id="4" name="TextBox 3">
            <a:extLst>
              <a:ext uri="{FF2B5EF4-FFF2-40B4-BE49-F238E27FC236}">
                <a16:creationId xmlns:a16="http://schemas.microsoft.com/office/drawing/2014/main" id="{382DFFA6-DB7E-5567-0DA8-C80B22FB8B61}"/>
              </a:ext>
            </a:extLst>
          </p:cNvPr>
          <p:cNvSpPr txBox="1"/>
          <p:nvPr/>
        </p:nvSpPr>
        <p:spPr>
          <a:xfrm>
            <a:off x="663804" y="1014287"/>
            <a:ext cx="10689996" cy="1797672"/>
          </a:xfrm>
          <a:prstGeom prst="rect">
            <a:avLst/>
          </a:prstGeom>
          <a:noFill/>
        </p:spPr>
        <p:txBody>
          <a:bodyPr wrap="square">
            <a:spAutoFit/>
          </a:bodyPr>
          <a:lstStyle/>
          <a:p>
            <a:pPr algn="just">
              <a:lnSpc>
                <a:spcPct val="115000"/>
              </a:lnSpc>
              <a:spcBef>
                <a:spcPts val="500"/>
              </a:spcBef>
              <a:spcAft>
                <a:spcPts val="1000"/>
              </a:spcAft>
            </a:pPr>
            <a:r>
              <a:rPr lang="el-GR" sz="1400" dirty="0">
                <a:effectLst/>
                <a:ea typeface="Aptos" panose="020B0004020202020204" pitchFamily="34" charset="0"/>
                <a:cs typeface="Times New Roman" panose="02020603050405020304" pitchFamily="18" charset="0"/>
              </a:rPr>
              <a:t>«Το μεγαλύτερο εμπόδιο που αντιμετωπίζω ως άτομο με χρόνια πάθηση είναι η απόσταση ανάμεσα σε όσα προβλέπουν οι νόμοι και σε όσα τελικά εφαρμόζονται … Στην καθημερινότητά μου, συχνά χρειάζεται να αποδεικνύω ξανά και ξανά την ανάγκη για διευκολύνσεις ή για ίση μεταχείριση — κάτι που θα έπρεπε να είναι αυτονόητο. Το πιο δύσκολο κομμάτι δεν είναι πάντα το ίδιο το πρόβλημα υγείας.. διαδικασίες που θα έπρεπε να είναι απλές, γίνονται περίπλοκες λόγω γραφειοκρατίας ή αδιαφορίας. Οι υπηρεσίες συχνά δεν γνωρίζουν πώς να εφαρμόσουν όσα προβλέπει η νομοθεσία, κι έτσι χρειάζεται να εξηγώ, να ψάχνω, να επιμένω. Αυτό με κουράζει και με κάνει να αισθάνομαι ότι το σύστημα δεν έχει δημιουργηθεί για να σε στηρίζει, αλλά για να δοκιμάζει τα όριά σου</a:t>
            </a:r>
            <a:r>
              <a:rPr lang="el-GR" sz="1400" dirty="0">
                <a:ea typeface="Aptos" panose="020B0004020202020204" pitchFamily="34" charset="0"/>
                <a:cs typeface="Times New Roman" panose="02020603050405020304" pitchFamily="18" charset="0"/>
              </a:rPr>
              <a:t>.</a:t>
            </a:r>
            <a:r>
              <a:rPr lang="el-GR" sz="1400" dirty="0">
                <a:effectLst/>
                <a:ea typeface="Aptos" panose="020B0004020202020204" pitchFamily="34" charset="0"/>
                <a:cs typeface="Times New Roman" panose="02020603050405020304" pitchFamily="18" charset="0"/>
              </a:rPr>
              <a:t>» (Γυναίκα, Νευρολογική πάθηση, Κεντρική Μακεδονία)</a:t>
            </a:r>
          </a:p>
        </p:txBody>
      </p:sp>
      <p:sp>
        <p:nvSpPr>
          <p:cNvPr id="5" name="TextBox 4">
            <a:extLst>
              <a:ext uri="{FF2B5EF4-FFF2-40B4-BE49-F238E27FC236}">
                <a16:creationId xmlns:a16="http://schemas.microsoft.com/office/drawing/2014/main" id="{10444765-1928-D2DC-7910-CF8724396482}"/>
              </a:ext>
            </a:extLst>
          </p:cNvPr>
          <p:cNvSpPr txBox="1"/>
          <p:nvPr/>
        </p:nvSpPr>
        <p:spPr>
          <a:xfrm>
            <a:off x="5384276" y="3433663"/>
            <a:ext cx="6094428" cy="1566711"/>
          </a:xfrm>
          <a:prstGeom prst="rect">
            <a:avLst/>
          </a:prstGeom>
          <a:noFill/>
        </p:spPr>
        <p:txBody>
          <a:bodyPr wrap="square">
            <a:spAutoFit/>
          </a:bodyPr>
          <a:lstStyle/>
          <a:p>
            <a:pPr algn="just">
              <a:lnSpc>
                <a:spcPct val="115000"/>
              </a:lnSpc>
              <a:spcBef>
                <a:spcPts val="500"/>
              </a:spcBef>
              <a:spcAft>
                <a:spcPts val="1000"/>
              </a:spcAft>
            </a:pPr>
            <a:r>
              <a:rPr lang="el-GR" sz="1400" dirty="0">
                <a:effectLst/>
                <a:ea typeface="Aptos" panose="020B0004020202020204" pitchFamily="34" charset="0"/>
                <a:cs typeface="Times New Roman" panose="02020603050405020304" pitchFamily="18" charset="0"/>
              </a:rPr>
              <a:t>«Δυστυχώς για εμάς με τις αναπηρίες είναι δύσκολο να ζεις στην Ελλάδα με τις παθογένειες της…προκατάληψη, ρατσισμός, </a:t>
            </a:r>
            <a:r>
              <a:rPr lang="en-US" sz="1400" dirty="0">
                <a:ea typeface="Aptos" panose="020B0004020202020204" pitchFamily="34" charset="0"/>
                <a:cs typeface="Times New Roman" panose="02020603050405020304" pitchFamily="18" charset="0"/>
              </a:rPr>
              <a:t>bulling</a:t>
            </a:r>
            <a:r>
              <a:rPr lang="el-GR" sz="1400" dirty="0">
                <a:effectLst/>
                <a:ea typeface="Aptos" panose="020B0004020202020204" pitchFamily="34" charset="0"/>
                <a:cs typeface="Times New Roman" panose="02020603050405020304" pitchFamily="18" charset="0"/>
              </a:rPr>
              <a:t>, διάκριση, προβλήματα που συναντάς σε όλα τα επίπεδα .... στο τέλος, η αναπηρία σου είναι πιο εύκολα </a:t>
            </a:r>
            <a:r>
              <a:rPr lang="el-GR" sz="1400" dirty="0" err="1">
                <a:effectLst/>
                <a:ea typeface="Aptos" panose="020B0004020202020204" pitchFamily="34" charset="0"/>
                <a:cs typeface="Times New Roman" panose="02020603050405020304" pitchFamily="18" charset="0"/>
              </a:rPr>
              <a:t>διαχειρίσιμη</a:t>
            </a:r>
            <a:r>
              <a:rPr lang="el-GR" sz="1400" dirty="0">
                <a:ea typeface="Aptos" panose="020B0004020202020204" pitchFamily="34" charset="0"/>
                <a:cs typeface="Times New Roman" panose="02020603050405020304" pitchFamily="18" charset="0"/>
              </a:rPr>
              <a:t> </a:t>
            </a:r>
            <a:r>
              <a:rPr lang="el-GR" sz="1400" dirty="0">
                <a:effectLst/>
                <a:ea typeface="Aptos" panose="020B0004020202020204" pitchFamily="34" charset="0"/>
                <a:cs typeface="Times New Roman" panose="02020603050405020304" pitchFamily="18" charset="0"/>
              </a:rPr>
              <a:t>από όλα αυτά που βιώνεις. Το χειρότερο πράγμα είναι ότι  πρέπει να απολογείσαι πάντα για την πάθηση σου … ως ένας κοινός εγκληματίας.» (Άνδρας, Κεντρική Μακεδονία, Κώφωση)</a:t>
            </a:r>
          </a:p>
        </p:txBody>
      </p:sp>
      <p:sp>
        <p:nvSpPr>
          <p:cNvPr id="7" name="TextBox 6">
            <a:extLst>
              <a:ext uri="{FF2B5EF4-FFF2-40B4-BE49-F238E27FC236}">
                <a16:creationId xmlns:a16="http://schemas.microsoft.com/office/drawing/2014/main" id="{8DA8923D-4DB6-C6A7-9BA8-D28EF5970B32}"/>
              </a:ext>
            </a:extLst>
          </p:cNvPr>
          <p:cNvSpPr txBox="1"/>
          <p:nvPr/>
        </p:nvSpPr>
        <p:spPr>
          <a:xfrm>
            <a:off x="499620" y="3330604"/>
            <a:ext cx="4635630" cy="1318951"/>
          </a:xfrm>
          <a:prstGeom prst="rect">
            <a:avLst/>
          </a:prstGeom>
          <a:noFill/>
        </p:spPr>
        <p:txBody>
          <a:bodyPr wrap="square">
            <a:spAutoFit/>
          </a:bodyPr>
          <a:lstStyle/>
          <a:p>
            <a:pPr algn="just">
              <a:lnSpc>
                <a:spcPct val="115000"/>
              </a:lnSpc>
              <a:spcBef>
                <a:spcPts val="500"/>
              </a:spcBef>
              <a:spcAft>
                <a:spcPts val="1000"/>
              </a:spcAft>
            </a:pPr>
            <a:r>
              <a:rPr lang="el-GR" sz="1400" dirty="0">
                <a:effectLst/>
                <a:ea typeface="Aptos" panose="020B0004020202020204" pitchFamily="34" charset="0"/>
                <a:cs typeface="Times New Roman" panose="02020603050405020304" pitchFamily="18" charset="0"/>
              </a:rPr>
              <a:t>«Η προκατάληψη εξαιτίας της άγνοιας και της ελλιπούς ενημέρωσης σχετικά με τις αναπηρίες απομονώνει τα άτομα με αναπηρία και πολλές φορές τα αναγκάζει να κρύβουν την αναπηρία τους»  (Άνδρας, αιματολογική πάθηση, Αττική)</a:t>
            </a:r>
          </a:p>
        </p:txBody>
      </p:sp>
      <p:sp>
        <p:nvSpPr>
          <p:cNvPr id="18" name="TextBox 17">
            <a:extLst>
              <a:ext uri="{FF2B5EF4-FFF2-40B4-BE49-F238E27FC236}">
                <a16:creationId xmlns:a16="http://schemas.microsoft.com/office/drawing/2014/main" id="{D1914E55-A81A-2CA1-B84B-9E569F823A6D}"/>
              </a:ext>
            </a:extLst>
          </p:cNvPr>
          <p:cNvSpPr txBox="1"/>
          <p:nvPr/>
        </p:nvSpPr>
        <p:spPr>
          <a:xfrm>
            <a:off x="990004" y="5617686"/>
            <a:ext cx="10488700" cy="738664"/>
          </a:xfrm>
          <a:prstGeom prst="rect">
            <a:avLst/>
          </a:prstGeom>
          <a:noFill/>
        </p:spPr>
        <p:txBody>
          <a:bodyPr wrap="square">
            <a:spAutoFit/>
          </a:bodyPr>
          <a:lstStyle/>
          <a:p>
            <a:pPr marL="0" indent="0">
              <a:buNone/>
            </a:pPr>
            <a:r>
              <a:rPr lang="el-GR" sz="1400" dirty="0">
                <a:effectLst/>
                <a:ea typeface="Aptos" panose="020B0004020202020204" pitchFamily="34" charset="0"/>
                <a:cs typeface="Times New Roman" panose="02020603050405020304" pitchFamily="18" charset="0"/>
              </a:rPr>
              <a:t>«Μάθανε δύο λέξεις να τις λένε και να τις γράφουνε όπως είναι η </a:t>
            </a:r>
            <a:r>
              <a:rPr lang="el-GR" sz="1400" dirty="0" err="1">
                <a:effectLst/>
                <a:ea typeface="Aptos" panose="020B0004020202020204" pitchFamily="34" charset="0"/>
                <a:cs typeface="Times New Roman" panose="02020603050405020304" pitchFamily="18" charset="0"/>
              </a:rPr>
              <a:t>ενσυναίσθηση</a:t>
            </a:r>
            <a:r>
              <a:rPr lang="el-GR" sz="1400" dirty="0">
                <a:effectLst/>
                <a:ea typeface="Aptos" panose="020B0004020202020204" pitchFamily="34" charset="0"/>
                <a:cs typeface="Times New Roman" panose="02020603050405020304" pitchFamily="18" charset="0"/>
              </a:rPr>
              <a:t> και η συμπερίληψη</a:t>
            </a:r>
            <a:r>
              <a:rPr lang="el-GR" sz="1400" dirty="0">
                <a:ea typeface="Aptos" panose="020B0004020202020204" pitchFamily="34" charset="0"/>
                <a:cs typeface="Times New Roman" panose="02020603050405020304" pitchFamily="18" charset="0"/>
              </a:rPr>
              <a:t>, </a:t>
            </a:r>
            <a:r>
              <a:rPr lang="el-GR" sz="1400" dirty="0">
                <a:effectLst/>
                <a:ea typeface="Aptos" panose="020B0004020202020204" pitchFamily="34" charset="0"/>
                <a:cs typeface="Times New Roman" panose="02020603050405020304" pitchFamily="18" charset="0"/>
              </a:rPr>
              <a:t> αλλά το βάθος και την ουσία αυτών των λέξεων δεν τις πλησίασαν καθόλου. Δεν ζούμε σε μια ευνομούμενη κοινωνία και χώρα, δυστυχώς.. Λυπάμαι πολύ!» (Γυναίκα, Κινητική αναπηρία, Θεσσαλία)</a:t>
            </a:r>
            <a:endParaRPr lang="el-GR" sz="1400" dirty="0"/>
          </a:p>
        </p:txBody>
      </p:sp>
      <p:sp>
        <p:nvSpPr>
          <p:cNvPr id="10" name="TextBox 9">
            <a:extLst>
              <a:ext uri="{FF2B5EF4-FFF2-40B4-BE49-F238E27FC236}">
                <a16:creationId xmlns:a16="http://schemas.microsoft.com/office/drawing/2014/main" id="{A18FAC1D-15AD-B02A-0004-3A09E38FF064}"/>
              </a:ext>
            </a:extLst>
          </p:cNvPr>
          <p:cNvSpPr txBox="1"/>
          <p:nvPr/>
        </p:nvSpPr>
        <p:spPr>
          <a:xfrm>
            <a:off x="0" y="45852"/>
            <a:ext cx="12192000" cy="769441"/>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ctr">
              <a:spcAft>
                <a:spcPts val="1000"/>
              </a:spcAft>
            </a:pPr>
            <a:r>
              <a:rPr lang="el-GR" sz="2200" b="1" dirty="0">
                <a:solidFill>
                  <a:schemeClr val="tx1">
                    <a:lumMod val="75000"/>
                    <a:lumOff val="25000"/>
                  </a:schemeClr>
                </a:solidFill>
                <a:latin typeface="Constantia" panose="02030602050306030303" pitchFamily="18" charset="0"/>
                <a:cs typeface="Times New Roman" panose="02020603050405020304" pitchFamily="18" charset="0"/>
              </a:rPr>
              <a:t>Αποσπάσματα από τις απαντήσεις των συμμετεχόντων στην ανοιχτή ερώτηση «Ποιο είναι το μεγαλύτερο εμπόδιο που αντιμετωπίζεται ως άτομο με αναπηρία»</a:t>
            </a:r>
          </a:p>
        </p:txBody>
      </p:sp>
    </p:spTree>
    <p:extLst>
      <p:ext uri="{BB962C8B-B14F-4D97-AF65-F5344CB8AC3E}">
        <p14:creationId xmlns:p14="http://schemas.microsoft.com/office/powerpoint/2010/main" val="868738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a:extLst>
              <a:ext uri="{FF2B5EF4-FFF2-40B4-BE49-F238E27FC236}">
                <a16:creationId xmlns:a16="http://schemas.microsoft.com/office/drawing/2014/main" id="{0109A69A-AAE9-8BCD-2CE5-89132F2D0B54}"/>
              </a:ext>
            </a:extLst>
          </p:cNvPr>
          <p:cNvGraphicFramePr/>
          <p:nvPr>
            <p:extLst>
              <p:ext uri="{D42A27DB-BD31-4B8C-83A1-F6EECF244321}">
                <p14:modId xmlns:p14="http://schemas.microsoft.com/office/powerpoint/2010/main" val="1102560514"/>
              </p:ext>
            </p:extLst>
          </p:nvPr>
        </p:nvGraphicFramePr>
        <p:xfrm>
          <a:off x="3289954" y="1753385"/>
          <a:ext cx="5627803" cy="483849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3855F362-6DE8-E68E-E04D-B9E9338B29F3}"/>
              </a:ext>
            </a:extLst>
          </p:cNvPr>
          <p:cNvSpPr txBox="1"/>
          <p:nvPr/>
        </p:nvSpPr>
        <p:spPr>
          <a:xfrm>
            <a:off x="0" y="45852"/>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Προστασία των νόμων και της δικαιοσύνης</a:t>
            </a:r>
          </a:p>
        </p:txBody>
      </p:sp>
      <p:sp>
        <p:nvSpPr>
          <p:cNvPr id="4" name="Θέση αριθμού διαφάνειας 3">
            <a:extLst>
              <a:ext uri="{FF2B5EF4-FFF2-40B4-BE49-F238E27FC236}">
                <a16:creationId xmlns:a16="http://schemas.microsoft.com/office/drawing/2014/main" id="{BE50BFC6-CCF1-D55C-E645-110CF3705975}"/>
              </a:ext>
            </a:extLst>
          </p:cNvPr>
          <p:cNvSpPr>
            <a:spLocks noGrp="1"/>
          </p:cNvSpPr>
          <p:nvPr>
            <p:ph type="sldNum" sz="quarter" idx="12"/>
          </p:nvPr>
        </p:nvSpPr>
        <p:spPr/>
        <p:txBody>
          <a:bodyPr/>
          <a:lstStyle/>
          <a:p>
            <a:fld id="{8ACEC6B3-E101-456A-A828-9D5A912DEB98}" type="slidenum">
              <a:rPr lang="de-DE" smtClean="0"/>
              <a:t>15</a:t>
            </a:fld>
            <a:endParaRPr lang="de-DE"/>
          </a:p>
        </p:txBody>
      </p:sp>
      <p:sp>
        <p:nvSpPr>
          <p:cNvPr id="6" name="TextBox 5">
            <a:extLst>
              <a:ext uri="{FF2B5EF4-FFF2-40B4-BE49-F238E27FC236}">
                <a16:creationId xmlns:a16="http://schemas.microsoft.com/office/drawing/2014/main" id="{4758D01E-0841-6A13-4DF4-AB494BB0FD87}"/>
              </a:ext>
            </a:extLst>
          </p:cNvPr>
          <p:cNvSpPr txBox="1"/>
          <p:nvPr/>
        </p:nvSpPr>
        <p:spPr>
          <a:xfrm>
            <a:off x="606849" y="777561"/>
            <a:ext cx="10994011" cy="584775"/>
          </a:xfrm>
          <a:prstGeom prst="rect">
            <a:avLst/>
          </a:prstGeom>
          <a:noFill/>
        </p:spPr>
        <p:txBody>
          <a:bodyPr wrap="square">
            <a:spAutoFit/>
          </a:bodyPr>
          <a:lstStyle/>
          <a:p>
            <a:r>
              <a:rPr lang="el-GR" sz="1600" i="1" dirty="0"/>
              <a:t>Κατά τη γνώμη σας, τα άτομα με αναπηρία, χρόνια ή σπάνια πάθηση απολαμβάνουν την αποτελεσματική προστασία των νόμων και της δικαιοσύνης</a:t>
            </a:r>
            <a:r>
              <a:rPr lang="en-US" sz="1600" i="1" dirty="0"/>
              <a:t>,</a:t>
            </a:r>
            <a:r>
              <a:rPr lang="el-GR" sz="1600" i="1" dirty="0"/>
              <a:t> σε περιπτώσεις που έρχονται αντιμέτωπα με παραβιάσεις των δικαιωμάτων τους;</a:t>
            </a:r>
          </a:p>
        </p:txBody>
      </p:sp>
    </p:spTree>
    <p:extLst>
      <p:ext uri="{BB962C8B-B14F-4D97-AF65-F5344CB8AC3E}">
        <p14:creationId xmlns:p14="http://schemas.microsoft.com/office/powerpoint/2010/main" val="3200751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 name="Straight Connector 10">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26210" y="2026340"/>
            <a:ext cx="5220936"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1715295-60C9-E8D8-52D5-6362719A66E4}"/>
              </a:ext>
            </a:extLst>
          </p:cNvPr>
          <p:cNvSpPr txBox="1"/>
          <p:nvPr/>
        </p:nvSpPr>
        <p:spPr>
          <a:xfrm>
            <a:off x="203774" y="2141534"/>
            <a:ext cx="9815803" cy="3526144"/>
          </a:xfrm>
          <a:prstGeom prst="rect">
            <a:avLst/>
          </a:prstGeom>
        </p:spPr>
        <p:txBody>
          <a:bodyPr vert="horz" lIns="91440" tIns="45720" rIns="91440" bIns="45720" rtlCol="0">
            <a:noAutofit/>
          </a:bodyPr>
          <a:lstStyle/>
          <a:p>
            <a:pPr algn="just">
              <a:lnSpc>
                <a:spcPct val="150000"/>
              </a:lnSpc>
              <a:spcBef>
                <a:spcPts val="500"/>
              </a:spcBef>
              <a:spcAft>
                <a:spcPts val="1000"/>
              </a:spcAft>
            </a:pPr>
            <a:r>
              <a:rPr lang="en-US" sz="1900" b="1" u="sng" dirty="0">
                <a:solidFill>
                  <a:schemeClr val="bg1"/>
                </a:solidFill>
                <a:effectLst/>
              </a:rPr>
              <a:t>Τα </a:t>
            </a:r>
            <a:r>
              <a:rPr lang="en-US" sz="1900" b="1" u="sng" dirty="0" err="1">
                <a:solidFill>
                  <a:schemeClr val="bg1"/>
                </a:solidFill>
                <a:effectLst/>
              </a:rPr>
              <a:t>τέσσερ</a:t>
            </a:r>
            <a:r>
              <a:rPr lang="en-US" sz="1900" b="1" u="sng" dirty="0">
                <a:solidFill>
                  <a:schemeClr val="bg1"/>
                </a:solidFill>
                <a:effectLst/>
              </a:rPr>
              <a:t>α (4) στα δέκα (10) άτομα </a:t>
            </a:r>
            <a:r>
              <a:rPr lang="en-US" sz="1900" dirty="0">
                <a:solidFill>
                  <a:schemeClr val="bg1"/>
                </a:solidFill>
                <a:effectLst/>
              </a:rPr>
              <a:t>με αναπηρία αναφέρουν ότι κατά τα τελευταία 3 χρόνια </a:t>
            </a:r>
            <a:r>
              <a:rPr lang="en-US" sz="1900" b="1" u="sng" dirty="0">
                <a:solidFill>
                  <a:schemeClr val="bg1"/>
                </a:solidFill>
                <a:effectLst/>
              </a:rPr>
              <a:t>έχουν βιώσει κάποιας μορφής βία ή παρενόχληση </a:t>
            </a:r>
            <a:r>
              <a:rPr lang="en-US" sz="1900" dirty="0">
                <a:solidFill>
                  <a:schemeClr val="bg1"/>
                </a:solidFill>
                <a:effectLst/>
              </a:rPr>
              <a:t>(σωματική, ψυχολογική, σεξουαλική ή άλλης μορφής).</a:t>
            </a:r>
          </a:p>
          <a:p>
            <a:pPr algn="just">
              <a:lnSpc>
                <a:spcPct val="150000"/>
              </a:lnSpc>
              <a:spcBef>
                <a:spcPts val="500"/>
              </a:spcBef>
              <a:spcAft>
                <a:spcPts val="1000"/>
              </a:spcAft>
            </a:pPr>
            <a:r>
              <a:rPr lang="en-US" sz="1900" b="1" u="sng" dirty="0" err="1">
                <a:solidFill>
                  <a:schemeClr val="bg1"/>
                </a:solidFill>
                <a:effectLst/>
              </a:rPr>
              <a:t>Ποσοστό</a:t>
            </a:r>
            <a:r>
              <a:rPr lang="en-US" sz="1900" b="1" u="sng" dirty="0">
                <a:solidFill>
                  <a:schemeClr val="bg1"/>
                </a:solidFill>
                <a:effectLst/>
              </a:rPr>
              <a:t> 4% </a:t>
            </a:r>
            <a:r>
              <a:rPr lang="en-US" sz="1900" b="1" u="sng" dirty="0" err="1">
                <a:solidFill>
                  <a:schemeClr val="bg1"/>
                </a:solidFill>
                <a:effectLst/>
              </a:rPr>
              <a:t>του</a:t>
            </a:r>
            <a:r>
              <a:rPr lang="en-US" sz="1900" b="1" u="sng" dirty="0">
                <a:solidFill>
                  <a:schemeClr val="bg1"/>
                </a:solidFill>
                <a:effectLst/>
              </a:rPr>
              <a:t> </a:t>
            </a:r>
            <a:r>
              <a:rPr lang="en-US" sz="1900" b="1" u="sng" dirty="0" err="1">
                <a:solidFill>
                  <a:schemeClr val="bg1"/>
                </a:solidFill>
                <a:effectLst/>
              </a:rPr>
              <a:t>δείγμ</a:t>
            </a:r>
            <a:r>
              <a:rPr lang="en-US" sz="1900" b="1" u="sng" dirty="0">
                <a:solidFill>
                  <a:schemeClr val="bg1"/>
                </a:solidFill>
                <a:effectLst/>
              </a:rPr>
              <a:t>ατος κάνει αναφορά σε βιώματα σωματικής ή σεξουαλικής βίας</a:t>
            </a:r>
            <a:r>
              <a:rPr lang="en-US" sz="1900" dirty="0">
                <a:solidFill>
                  <a:schemeClr val="bg1"/>
                </a:solidFill>
                <a:effectLst/>
              </a:rPr>
              <a:t>, ενώ ποσοστό της τάξεως του 25% αναφέρει ότι έχει αντιμετωπίσει ψυχολογική/συναισθηματική βία.</a:t>
            </a:r>
            <a:endParaRPr lang="el-GR" sz="1900" dirty="0">
              <a:solidFill>
                <a:schemeClr val="bg1"/>
              </a:solidFill>
              <a:effectLst/>
            </a:endParaRPr>
          </a:p>
          <a:p>
            <a:pPr algn="just">
              <a:lnSpc>
                <a:spcPct val="150000"/>
              </a:lnSpc>
              <a:spcBef>
                <a:spcPts val="500"/>
              </a:spcBef>
              <a:spcAft>
                <a:spcPts val="1000"/>
              </a:spcAft>
            </a:pPr>
            <a:r>
              <a:rPr lang="el-GR" sz="1900" b="1" dirty="0">
                <a:solidFill>
                  <a:schemeClr val="bg1"/>
                </a:solidFill>
                <a:effectLst/>
              </a:rPr>
              <a:t>Το 30% των θυμάτων βίας, αναφέρουν ότι η βία που έχουν δεχθεί, προήλθε από συγγενικά πρόσωπα ή πρόσωπα του κοινωνικού περιβάλλοντος</a:t>
            </a:r>
            <a:r>
              <a:rPr lang="el-GR" sz="1900" dirty="0">
                <a:solidFill>
                  <a:schemeClr val="bg1"/>
                </a:solidFill>
                <a:effectLst/>
              </a:rPr>
              <a:t>, το 20,5% από το εργασιακό περιβάλλον, το 10,6% από προσωπικό δομών υγείας ή αποκατάστασης. </a:t>
            </a:r>
            <a:endParaRPr lang="en-US" sz="1900" dirty="0">
              <a:solidFill>
                <a:schemeClr val="bg1"/>
              </a:solidFill>
              <a:effectLst/>
            </a:endParaRPr>
          </a:p>
        </p:txBody>
      </p:sp>
      <p:sp>
        <p:nvSpPr>
          <p:cNvPr id="13" name="Rectangle 12">
            <a:extLst>
              <a:ext uri="{FF2B5EF4-FFF2-40B4-BE49-F238E27FC236}">
                <a16:creationId xmlns:a16="http://schemas.microsoft.com/office/drawing/2014/main" id="{9DD005C1-8C51-42D6-9BEE-B9B838497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Εικόνα 18">
            <a:extLst>
              <a:ext uri="{FF2B5EF4-FFF2-40B4-BE49-F238E27FC236}">
                <a16:creationId xmlns:a16="http://schemas.microsoft.com/office/drawing/2014/main" id="{2C1BD55C-5B52-943D-24D3-7B502C0CBA72}"/>
              </a:ext>
            </a:extLst>
          </p:cNvPr>
          <p:cNvPicPr>
            <a:picLocks noChangeAspect="1"/>
          </p:cNvPicPr>
          <p:nvPr/>
        </p:nvPicPr>
        <p:blipFill>
          <a:blip r:embed="rId2">
            <a:alphaModFix amt="20000"/>
          </a:blip>
          <a:stretch>
            <a:fillRect/>
          </a:stretch>
        </p:blipFill>
        <p:spPr>
          <a:xfrm>
            <a:off x="7747569" y="172328"/>
            <a:ext cx="4274368" cy="1831872"/>
          </a:xfrm>
          <a:prstGeom prst="rect">
            <a:avLst/>
          </a:prstGeom>
          <a:effectLst>
            <a:softEdge rad="317500"/>
          </a:effectLst>
        </p:spPr>
      </p:pic>
      <p:sp>
        <p:nvSpPr>
          <p:cNvPr id="21" name="TextBox 20">
            <a:extLst>
              <a:ext uri="{FF2B5EF4-FFF2-40B4-BE49-F238E27FC236}">
                <a16:creationId xmlns:a16="http://schemas.microsoft.com/office/drawing/2014/main" id="{0DF1F5BD-B293-D693-5EB5-F009F5D7E18D}"/>
              </a:ext>
            </a:extLst>
          </p:cNvPr>
          <p:cNvSpPr txBox="1"/>
          <p:nvPr/>
        </p:nvSpPr>
        <p:spPr>
          <a:xfrm>
            <a:off x="170063" y="1296314"/>
            <a:ext cx="4878708" cy="707886"/>
          </a:xfrm>
          <a:prstGeom prst="rect">
            <a:avLst/>
          </a:prstGeom>
          <a:noFill/>
        </p:spPr>
        <p:txBody>
          <a:bodyPr wrap="none" rtlCol="0">
            <a:spAutoFit/>
          </a:bodyPr>
          <a:lstStyle/>
          <a:p>
            <a:r>
              <a:rPr lang="el-GR" sz="4000" dirty="0">
                <a:solidFill>
                  <a:schemeClr val="bg1">
                    <a:lumMod val="95000"/>
                  </a:schemeClr>
                </a:solidFill>
              </a:rPr>
              <a:t>Βία και παρενόχληση </a:t>
            </a:r>
          </a:p>
        </p:txBody>
      </p:sp>
      <p:pic>
        <p:nvPicPr>
          <p:cNvPr id="22" name="Εικόνα 21">
            <a:extLst>
              <a:ext uri="{FF2B5EF4-FFF2-40B4-BE49-F238E27FC236}">
                <a16:creationId xmlns:a16="http://schemas.microsoft.com/office/drawing/2014/main" id="{62D2D712-F1F2-2A3D-8E90-DA593945082C}"/>
              </a:ext>
            </a:extLst>
          </p:cNvPr>
          <p:cNvPicPr>
            <a:picLocks noChangeAspect="1"/>
          </p:cNvPicPr>
          <p:nvPr/>
        </p:nvPicPr>
        <p:blipFill>
          <a:blip r:embed="rId3">
            <a:alphaModFix amt="28000"/>
          </a:blip>
          <a:stretch>
            <a:fillRect/>
          </a:stretch>
        </p:blipFill>
        <p:spPr>
          <a:xfrm>
            <a:off x="9143999" y="5289370"/>
            <a:ext cx="2493395" cy="1396301"/>
          </a:xfrm>
          <a:prstGeom prst="rect">
            <a:avLst/>
          </a:prstGeom>
          <a:effectLst>
            <a:softEdge rad="317500"/>
          </a:effectLst>
        </p:spPr>
      </p:pic>
      <p:sp>
        <p:nvSpPr>
          <p:cNvPr id="2" name="Θέση αριθμού διαφάνειας 1">
            <a:extLst>
              <a:ext uri="{FF2B5EF4-FFF2-40B4-BE49-F238E27FC236}">
                <a16:creationId xmlns:a16="http://schemas.microsoft.com/office/drawing/2014/main" id="{49F480D8-E460-7A58-5B31-DBBE8DA2C5FA}"/>
              </a:ext>
            </a:extLst>
          </p:cNvPr>
          <p:cNvSpPr>
            <a:spLocks noGrp="1"/>
          </p:cNvSpPr>
          <p:nvPr>
            <p:ph type="sldNum" sz="quarter" idx="12"/>
          </p:nvPr>
        </p:nvSpPr>
        <p:spPr/>
        <p:txBody>
          <a:bodyPr/>
          <a:lstStyle/>
          <a:p>
            <a:fld id="{8ACEC6B3-E101-456A-A828-9D5A912DEB98}" type="slidenum">
              <a:rPr lang="de-DE" smtClean="0"/>
              <a:t>16</a:t>
            </a:fld>
            <a:endParaRPr lang="de-DE"/>
          </a:p>
        </p:txBody>
      </p:sp>
    </p:spTree>
    <p:extLst>
      <p:ext uri="{BB962C8B-B14F-4D97-AF65-F5344CB8AC3E}">
        <p14:creationId xmlns:p14="http://schemas.microsoft.com/office/powerpoint/2010/main" val="152535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Γράφημα 1">
            <a:extLst>
              <a:ext uri="{FF2B5EF4-FFF2-40B4-BE49-F238E27FC236}">
                <a16:creationId xmlns:a16="http://schemas.microsoft.com/office/drawing/2014/main" id="{8D63BF5B-7E2C-1FDA-2853-A79956BE9994}"/>
              </a:ext>
            </a:extLst>
          </p:cNvPr>
          <p:cNvGraphicFramePr/>
          <p:nvPr>
            <p:extLst>
              <p:ext uri="{D42A27DB-BD31-4B8C-83A1-F6EECF244321}">
                <p14:modId xmlns:p14="http://schemas.microsoft.com/office/powerpoint/2010/main" val="1062234603"/>
              </p:ext>
            </p:extLst>
          </p:nvPr>
        </p:nvGraphicFramePr>
        <p:xfrm>
          <a:off x="448734" y="1145662"/>
          <a:ext cx="10905066" cy="4685122"/>
        </p:xfrm>
        <a:graphic>
          <a:graphicData uri="http://schemas.openxmlformats.org/drawingml/2006/chart">
            <c:chart xmlns:c="http://schemas.openxmlformats.org/drawingml/2006/chart" xmlns:r="http://schemas.openxmlformats.org/officeDocument/2006/relationships" r:id="rId2"/>
          </a:graphicData>
        </a:graphic>
      </p:graphicFrame>
      <p:pic>
        <p:nvPicPr>
          <p:cNvPr id="10" name="Εικόνα 9">
            <a:extLst>
              <a:ext uri="{FF2B5EF4-FFF2-40B4-BE49-F238E27FC236}">
                <a16:creationId xmlns:a16="http://schemas.microsoft.com/office/drawing/2014/main" id="{BAA051B7-4558-E314-D654-6C3517DF6E5F}"/>
              </a:ext>
            </a:extLst>
          </p:cNvPr>
          <p:cNvPicPr>
            <a:picLocks noChangeAspect="1"/>
          </p:cNvPicPr>
          <p:nvPr/>
        </p:nvPicPr>
        <p:blipFill rotWithShape="1">
          <a:blip r:embed="rId3"/>
          <a:srcRect l="5125" t="7065" r="10568" b="50000"/>
          <a:stretch/>
        </p:blipFill>
        <p:spPr>
          <a:xfrm>
            <a:off x="8785781" y="6004341"/>
            <a:ext cx="2568019" cy="695227"/>
          </a:xfrm>
          <a:prstGeom prst="rect">
            <a:avLst/>
          </a:prstGeom>
          <a:effectLst>
            <a:softEdge rad="127000"/>
          </a:effectLst>
        </p:spPr>
      </p:pic>
      <p:sp>
        <p:nvSpPr>
          <p:cNvPr id="14" name="TextBox 2">
            <a:extLst>
              <a:ext uri="{FF2B5EF4-FFF2-40B4-BE49-F238E27FC236}">
                <a16:creationId xmlns:a16="http://schemas.microsoft.com/office/drawing/2014/main" id="{B6569B97-BD41-1943-7CB9-EA6F704FB37C}"/>
              </a:ext>
            </a:extLst>
          </p:cNvPr>
          <p:cNvSpPr txBox="1"/>
          <p:nvPr/>
        </p:nvSpPr>
        <p:spPr>
          <a:xfrm>
            <a:off x="0" y="158432"/>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10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Φορείς και πρόσωπα που ανέφεραν /κατήγγειλαν το περιστατικό βίας</a:t>
            </a:r>
          </a:p>
        </p:txBody>
      </p:sp>
      <p:sp>
        <p:nvSpPr>
          <p:cNvPr id="3" name="Θέση αριθμού διαφάνειας 2">
            <a:extLst>
              <a:ext uri="{FF2B5EF4-FFF2-40B4-BE49-F238E27FC236}">
                <a16:creationId xmlns:a16="http://schemas.microsoft.com/office/drawing/2014/main" id="{A3156AF8-3F08-7642-0DF4-90273C9960C9}"/>
              </a:ext>
            </a:extLst>
          </p:cNvPr>
          <p:cNvSpPr>
            <a:spLocks noGrp="1"/>
          </p:cNvSpPr>
          <p:nvPr>
            <p:ph type="sldNum" sz="quarter" idx="12"/>
          </p:nvPr>
        </p:nvSpPr>
        <p:spPr/>
        <p:txBody>
          <a:bodyPr/>
          <a:lstStyle/>
          <a:p>
            <a:fld id="{8ACEC6B3-E101-456A-A828-9D5A912DEB98}" type="slidenum">
              <a:rPr lang="de-DE" smtClean="0"/>
              <a:t>17</a:t>
            </a:fld>
            <a:endParaRPr lang="de-DE"/>
          </a:p>
        </p:txBody>
      </p:sp>
      <p:sp>
        <p:nvSpPr>
          <p:cNvPr id="5" name="TextBox 4">
            <a:extLst>
              <a:ext uri="{FF2B5EF4-FFF2-40B4-BE49-F238E27FC236}">
                <a16:creationId xmlns:a16="http://schemas.microsoft.com/office/drawing/2014/main" id="{299175B0-CBC1-00AF-C418-42369FAB226E}"/>
              </a:ext>
            </a:extLst>
          </p:cNvPr>
          <p:cNvSpPr txBox="1"/>
          <p:nvPr/>
        </p:nvSpPr>
        <p:spPr>
          <a:xfrm>
            <a:off x="188535" y="669552"/>
            <a:ext cx="8927184" cy="553998"/>
          </a:xfrm>
          <a:prstGeom prst="rect">
            <a:avLst/>
          </a:prstGeom>
          <a:noFill/>
        </p:spPr>
        <p:txBody>
          <a:bodyPr wrap="square">
            <a:spAutoFit/>
          </a:bodyPr>
          <a:lstStyle/>
          <a:p>
            <a:r>
              <a:rPr lang="el-GR" sz="1500" i="1" dirty="0"/>
              <a:t>Σε σχέση με το περιστατικό/ τα περιστατικά στο οποίο/α αναφέρεστε. </a:t>
            </a:r>
          </a:p>
          <a:p>
            <a:r>
              <a:rPr lang="el-GR" sz="1500" i="1" dirty="0"/>
              <a:t>Γνωστοποιήσατε ή καταγγείλατε το περιστατικό/περιστατικά; Αν ναι σε ποιόν;</a:t>
            </a:r>
          </a:p>
        </p:txBody>
      </p:sp>
      <p:sp>
        <p:nvSpPr>
          <p:cNvPr id="7" name="TextBox 6">
            <a:extLst>
              <a:ext uri="{FF2B5EF4-FFF2-40B4-BE49-F238E27FC236}">
                <a16:creationId xmlns:a16="http://schemas.microsoft.com/office/drawing/2014/main" id="{2847DE1C-DD22-B5CA-4D0A-8BF6E330EF66}"/>
              </a:ext>
            </a:extLst>
          </p:cNvPr>
          <p:cNvSpPr txBox="1"/>
          <p:nvPr/>
        </p:nvSpPr>
        <p:spPr>
          <a:xfrm>
            <a:off x="188535" y="5969781"/>
            <a:ext cx="8173040" cy="674224"/>
          </a:xfrm>
          <a:prstGeom prst="rect">
            <a:avLst/>
          </a:prstGeom>
          <a:solidFill>
            <a:schemeClr val="bg1"/>
          </a:solidFill>
        </p:spPr>
        <p:txBody>
          <a:bodyPr wrap="square">
            <a:spAutoFit/>
          </a:bodyPr>
          <a:lstStyle/>
          <a:p>
            <a:pPr algn="just">
              <a:lnSpc>
                <a:spcPct val="107000"/>
              </a:lnSpc>
              <a:spcAft>
                <a:spcPts val="800"/>
              </a:spcAft>
            </a:pPr>
            <a:r>
              <a:rPr lang="el-GR" b="1" dirty="0">
                <a:latin typeface="Constantia" panose="02030602050306030303" pitchFamily="18" charset="0"/>
                <a:ea typeface="Aptos" panose="020B0004020202020204" pitchFamily="34" charset="0"/>
                <a:cs typeface="Times New Roman" panose="02020603050405020304" pitchFamily="18" charset="0"/>
              </a:rPr>
              <a:t>Μ</a:t>
            </a:r>
            <a:r>
              <a:rPr lang="el-GR" sz="1800" b="1" dirty="0">
                <a:effectLst/>
                <a:latin typeface="Constantia" panose="02030602050306030303" pitchFamily="18" charset="0"/>
                <a:ea typeface="Aptos" panose="020B0004020202020204" pitchFamily="34" charset="0"/>
                <a:cs typeface="Times New Roman" panose="02020603050405020304" pitchFamily="18" charset="0"/>
              </a:rPr>
              <a:t>όνο οι 3 στους 10 </a:t>
            </a:r>
            <a:r>
              <a:rPr lang="el-GR" b="1" dirty="0">
                <a:latin typeface="Constantia" panose="02030602050306030303" pitchFamily="18" charset="0"/>
                <a:ea typeface="Aptos" panose="020B0004020202020204" pitchFamily="34" charset="0"/>
                <a:cs typeface="Times New Roman" panose="02020603050405020304" pitchFamily="18" charset="0"/>
              </a:rPr>
              <a:t>που αναφέρουν σωματική ή σεξουαλική κακοποίηση, </a:t>
            </a:r>
            <a:r>
              <a:rPr lang="el-GR" sz="1800" b="1" dirty="0">
                <a:effectLst/>
                <a:latin typeface="Constantia" panose="02030602050306030303" pitchFamily="18" charset="0"/>
                <a:ea typeface="Aptos" panose="020B0004020202020204" pitchFamily="34" charset="0"/>
                <a:cs typeface="Times New Roman" panose="02020603050405020304" pitchFamily="18" charset="0"/>
              </a:rPr>
              <a:t>δηλώνουν ότι κατήγγειλαν το περιστατικό στην αστυνομία</a:t>
            </a:r>
            <a:r>
              <a:rPr lang="el-GR" b="1" dirty="0">
                <a:latin typeface="Constantia" panose="02030602050306030303" pitchFamily="18" charset="0"/>
                <a:ea typeface="Aptos" panose="020B0004020202020204" pitchFamily="34" charset="0"/>
                <a:cs typeface="Times New Roman" panose="02020603050405020304" pitchFamily="18" charset="0"/>
              </a:rPr>
              <a:t>.</a:t>
            </a:r>
            <a:endParaRPr lang="el-GR" sz="1600" b="1"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391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88D07-5D78-C4DD-E116-5FB4ECDF122E}"/>
            </a:ext>
          </a:extLst>
        </p:cNvPr>
        <p:cNvGrpSpPr/>
        <p:nvPr/>
      </p:nvGrpSpPr>
      <p:grpSpPr>
        <a:xfrm>
          <a:off x="0" y="0"/>
          <a:ext cx="0" cy="0"/>
          <a:chOff x="0" y="0"/>
          <a:chExt cx="0" cy="0"/>
        </a:xfrm>
      </p:grpSpPr>
      <p:sp>
        <p:nvSpPr>
          <p:cNvPr id="7" name="Τίτλος 6">
            <a:extLst>
              <a:ext uri="{FF2B5EF4-FFF2-40B4-BE49-F238E27FC236}">
                <a16:creationId xmlns:a16="http://schemas.microsoft.com/office/drawing/2014/main" id="{A0C82B6D-3A3E-41D9-9AE9-F10ADCD2B806}"/>
              </a:ext>
            </a:extLst>
          </p:cNvPr>
          <p:cNvSpPr>
            <a:spLocks noGrp="1"/>
          </p:cNvSpPr>
          <p:nvPr>
            <p:ph type="title"/>
          </p:nvPr>
        </p:nvSpPr>
        <p:spPr>
          <a:xfrm>
            <a:off x="0" y="3172969"/>
            <a:ext cx="12192000" cy="868297"/>
          </a:xfrm>
        </p:spPr>
        <p:style>
          <a:lnRef idx="3">
            <a:schemeClr val="lt1"/>
          </a:lnRef>
          <a:fillRef idx="1">
            <a:schemeClr val="accent4"/>
          </a:fillRef>
          <a:effectRef idx="1">
            <a:schemeClr val="accent4"/>
          </a:effectRef>
          <a:fontRef idx="minor">
            <a:schemeClr val="lt1"/>
          </a:fontRef>
        </p:style>
        <p:txBody>
          <a:bodyPr>
            <a:noAutofit/>
          </a:bodyPr>
          <a:lstStyle/>
          <a:p>
            <a:br>
              <a:rPr lang="el-GR" sz="3400" dirty="0">
                <a:solidFill>
                  <a:schemeClr val="tx1"/>
                </a:solidFill>
              </a:rPr>
            </a:br>
            <a:r>
              <a:rPr lang="el-GR" sz="3400" dirty="0">
                <a:solidFill>
                  <a:schemeClr val="tx1"/>
                </a:solidFill>
              </a:rPr>
              <a:t> Δεύτερο μέρος: Βιοτικό επίπεδο και ανεξάρτητη διαβίωση</a:t>
            </a:r>
          </a:p>
        </p:txBody>
      </p:sp>
      <p:pic>
        <p:nvPicPr>
          <p:cNvPr id="9" name="Εικόνα 8">
            <a:extLst>
              <a:ext uri="{FF2B5EF4-FFF2-40B4-BE49-F238E27FC236}">
                <a16:creationId xmlns:a16="http://schemas.microsoft.com/office/drawing/2014/main" id="{22864DCF-569C-3447-618E-A27B8E3A3F3E}"/>
              </a:ext>
            </a:extLst>
          </p:cNvPr>
          <p:cNvPicPr>
            <a:picLocks noChangeAspect="1"/>
          </p:cNvPicPr>
          <p:nvPr/>
        </p:nvPicPr>
        <p:blipFill>
          <a:blip r:embed="rId3"/>
          <a:stretch>
            <a:fillRect/>
          </a:stretch>
        </p:blipFill>
        <p:spPr>
          <a:xfrm>
            <a:off x="7992368" y="0"/>
            <a:ext cx="4001511" cy="2670047"/>
          </a:xfrm>
          <a:prstGeom prst="rect">
            <a:avLst/>
          </a:prstGeom>
        </p:spPr>
      </p:pic>
      <p:sp>
        <p:nvSpPr>
          <p:cNvPr id="2" name="Θέση αριθμού διαφάνειας 1">
            <a:extLst>
              <a:ext uri="{FF2B5EF4-FFF2-40B4-BE49-F238E27FC236}">
                <a16:creationId xmlns:a16="http://schemas.microsoft.com/office/drawing/2014/main" id="{D2DA069A-463A-2B9A-46EE-B14F6D09BDFB}"/>
              </a:ext>
            </a:extLst>
          </p:cNvPr>
          <p:cNvSpPr>
            <a:spLocks noGrp="1"/>
          </p:cNvSpPr>
          <p:nvPr>
            <p:ph type="sldNum" sz="quarter" idx="12"/>
          </p:nvPr>
        </p:nvSpPr>
        <p:spPr/>
        <p:txBody>
          <a:bodyPr/>
          <a:lstStyle/>
          <a:p>
            <a:fld id="{8ACEC6B3-E101-456A-A828-9D5A912DEB98}" type="slidenum">
              <a:rPr lang="de-DE" smtClean="0"/>
              <a:t>18</a:t>
            </a:fld>
            <a:endParaRPr lang="de-DE"/>
          </a:p>
        </p:txBody>
      </p:sp>
    </p:spTree>
    <p:extLst>
      <p:ext uri="{BB962C8B-B14F-4D97-AF65-F5344CB8AC3E}">
        <p14:creationId xmlns:p14="http://schemas.microsoft.com/office/powerpoint/2010/main" val="1003572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87E18-D75A-AD90-FA6F-998C56DF3F05}"/>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05C3F5CB-C530-DABA-54FB-6E0568CC832E}"/>
              </a:ext>
            </a:extLst>
          </p:cNvPr>
          <p:cNvSpPr>
            <a:spLocks noGrp="1"/>
          </p:cNvSpPr>
          <p:nvPr>
            <p:ph type="sldNum" sz="quarter" idx="12"/>
          </p:nvPr>
        </p:nvSpPr>
        <p:spPr/>
        <p:txBody>
          <a:bodyPr/>
          <a:lstStyle/>
          <a:p>
            <a:fld id="{8ACEC6B3-E101-456A-A828-9D5A912DEB98}" type="slidenum">
              <a:rPr lang="de-DE" smtClean="0"/>
              <a:t>19</a:t>
            </a:fld>
            <a:endParaRPr lang="de-DE"/>
          </a:p>
        </p:txBody>
      </p:sp>
      <p:sp>
        <p:nvSpPr>
          <p:cNvPr id="9" name="TextBox 2">
            <a:extLst>
              <a:ext uri="{FF2B5EF4-FFF2-40B4-BE49-F238E27FC236}">
                <a16:creationId xmlns:a16="http://schemas.microsoft.com/office/drawing/2014/main" id="{7A537923-6A98-CF20-29B5-409A11FFABA9}"/>
              </a:ext>
            </a:extLst>
          </p:cNvPr>
          <p:cNvSpPr txBox="1"/>
          <p:nvPr/>
        </p:nvSpPr>
        <p:spPr>
          <a:xfrm>
            <a:off x="0" y="48267"/>
            <a:ext cx="12192000" cy="4901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lnSpc>
                <a:spcPct val="115000"/>
              </a:lnSpc>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Συνθήκη ακραίας αποστέρησης και περιθωριοποίησης</a:t>
            </a:r>
          </a:p>
        </p:txBody>
      </p:sp>
      <p:sp>
        <p:nvSpPr>
          <p:cNvPr id="15" name="TextBox 14">
            <a:extLst>
              <a:ext uri="{FF2B5EF4-FFF2-40B4-BE49-F238E27FC236}">
                <a16:creationId xmlns:a16="http://schemas.microsoft.com/office/drawing/2014/main" id="{7D8CFA18-F2AB-3943-D783-0A95E6C44539}"/>
              </a:ext>
            </a:extLst>
          </p:cNvPr>
          <p:cNvSpPr txBox="1"/>
          <p:nvPr/>
        </p:nvSpPr>
        <p:spPr>
          <a:xfrm>
            <a:off x="344273" y="608254"/>
            <a:ext cx="10156596" cy="492443"/>
          </a:xfrm>
          <a:prstGeom prst="rect">
            <a:avLst/>
          </a:prstGeom>
          <a:noFill/>
        </p:spPr>
        <p:txBody>
          <a:bodyPr wrap="square">
            <a:spAutoFit/>
          </a:bodyPr>
          <a:lstStyle/>
          <a:p>
            <a:r>
              <a:rPr lang="el-GR" sz="1300" i="1" dirty="0"/>
              <a:t>«</a:t>
            </a:r>
            <a:r>
              <a:rPr lang="el-GR" sz="1300" b="1" i="1" dirty="0"/>
              <a:t>Η αναπηρία μου μεταφράζεται άμεσα σε ένα δίλημμα επιβίωσης..</a:t>
            </a:r>
            <a:r>
              <a:rPr lang="el-GR" sz="1300" i="1" dirty="0"/>
              <a:t>… από τη μια, ένα κράτος που με αφήνει να ζω κάτω από το όριο της φτώχειας, και από την άλλη, μια αγορά εργασίας που με αποκλείει. (</a:t>
            </a:r>
            <a:r>
              <a:rPr lang="el-GR" sz="1300" b="1" i="1" dirty="0"/>
              <a:t>Άνδρας, Κινητική αναπηρία, Κεντρική Μακεδονία</a:t>
            </a:r>
            <a:r>
              <a:rPr lang="el-GR" sz="1300" i="1" dirty="0"/>
              <a:t>)»</a:t>
            </a:r>
          </a:p>
        </p:txBody>
      </p:sp>
      <p:sp>
        <p:nvSpPr>
          <p:cNvPr id="18" name="TextBox 17">
            <a:extLst>
              <a:ext uri="{FF2B5EF4-FFF2-40B4-BE49-F238E27FC236}">
                <a16:creationId xmlns:a16="http://schemas.microsoft.com/office/drawing/2014/main" id="{B66FD8A3-307E-ACA1-C551-DD005D197345}"/>
              </a:ext>
            </a:extLst>
          </p:cNvPr>
          <p:cNvSpPr txBox="1"/>
          <p:nvPr/>
        </p:nvSpPr>
        <p:spPr>
          <a:xfrm>
            <a:off x="3430571" y="1358693"/>
            <a:ext cx="7853314" cy="892552"/>
          </a:xfrm>
          <a:prstGeom prst="rect">
            <a:avLst/>
          </a:prstGeom>
          <a:noFill/>
        </p:spPr>
        <p:txBody>
          <a:bodyPr wrap="square">
            <a:spAutoFit/>
          </a:bodyPr>
          <a:lstStyle/>
          <a:p>
            <a:pPr algn="just"/>
            <a:r>
              <a:rPr lang="el-GR" sz="1300" i="1" dirty="0"/>
              <a:t>«</a:t>
            </a:r>
            <a:r>
              <a:rPr lang="el-GR" sz="1300" b="1" i="1" dirty="0"/>
              <a:t>Η καθημερινότητά μου βασίζεται αποκλειστικά στην υποστήριξη των συγγενών </a:t>
            </a:r>
            <a:r>
              <a:rPr lang="el-GR" sz="1300" i="1" dirty="0"/>
              <a:t>μου – της ηλικιωμένης μητέρας μου που αντιμετωπίζει και η ίδια σοβαρά προβλήματα υγείας, καθώς και των αδελφών μου που εργάζονται και έχουν μικρά παιδιά. Αυτό δημιουργεί τεράστιο ψυχικό, σωματικό και οικονομικό βάρος για όλη την οικογένεια.» </a:t>
            </a:r>
            <a:r>
              <a:rPr lang="el-GR" sz="1300" i="1" dirty="0">
                <a:solidFill>
                  <a:schemeClr val="tx1">
                    <a:lumMod val="50000"/>
                    <a:lumOff val="50000"/>
                  </a:schemeClr>
                </a:solidFill>
              </a:rPr>
              <a:t>(</a:t>
            </a:r>
            <a:r>
              <a:rPr lang="el-GR" sz="1300" dirty="0"/>
              <a:t>Γυναίκα, Κινητική αναπηρία, Αττική).</a:t>
            </a:r>
          </a:p>
        </p:txBody>
      </p:sp>
      <p:sp>
        <p:nvSpPr>
          <p:cNvPr id="21" name="TextBox 20">
            <a:extLst>
              <a:ext uri="{FF2B5EF4-FFF2-40B4-BE49-F238E27FC236}">
                <a16:creationId xmlns:a16="http://schemas.microsoft.com/office/drawing/2014/main" id="{AD3662C1-DDF1-D6D1-8F92-0163B7F45CE8}"/>
              </a:ext>
            </a:extLst>
          </p:cNvPr>
          <p:cNvSpPr txBox="1"/>
          <p:nvPr/>
        </p:nvSpPr>
        <p:spPr>
          <a:xfrm>
            <a:off x="1872598" y="5499307"/>
            <a:ext cx="6738002" cy="768993"/>
          </a:xfrm>
          <a:prstGeom prst="rect">
            <a:avLst/>
          </a:prstGeom>
          <a:noFill/>
        </p:spPr>
        <p:txBody>
          <a:bodyPr wrap="square">
            <a:spAutoFit/>
          </a:bodyPr>
          <a:lstStyle/>
          <a:p>
            <a:pPr algn="just">
              <a:lnSpc>
                <a:spcPct val="115000"/>
              </a:lnSpc>
              <a:spcBef>
                <a:spcPts val="500"/>
              </a:spcBef>
              <a:spcAft>
                <a:spcPts val="1000"/>
              </a:spcAft>
            </a:pPr>
            <a:r>
              <a:rPr lang="el-GR" sz="1300" i="1" dirty="0">
                <a:effectLst/>
                <a:ea typeface="Aptos" panose="020B0004020202020204" pitchFamily="34" charset="0"/>
                <a:cs typeface="Times New Roman" panose="02020603050405020304" pitchFamily="18" charset="0"/>
              </a:rPr>
              <a:t>«Λόγω περιορισμένων οικονομικών, δυσκολεύομαι να επιμεληθώ τη σωματική μου υγεία και τη κοινωνική μου ζωή. </a:t>
            </a:r>
            <a:r>
              <a:rPr lang="el-GR" sz="1300" b="1" i="1" dirty="0">
                <a:effectLst/>
                <a:ea typeface="Aptos" panose="020B0004020202020204" pitchFamily="34" charset="0"/>
                <a:cs typeface="Times New Roman" panose="02020603050405020304" pitchFamily="18" charset="0"/>
              </a:rPr>
              <a:t>Είναι πολύ άδικο να μην μπορώ να εργαστώ </a:t>
            </a:r>
            <a:r>
              <a:rPr lang="el-GR" sz="1300" i="1" dirty="0">
                <a:effectLst/>
                <a:ea typeface="Aptos" panose="020B0004020202020204" pitchFamily="34" charset="0"/>
                <a:cs typeface="Times New Roman" panose="02020603050405020304" pitchFamily="18" charset="0"/>
              </a:rPr>
              <a:t>χωρίς να κοπεί το επίδομα βαριάς αναπηρίας.» (</a:t>
            </a:r>
            <a:r>
              <a:rPr lang="el-GR" sz="1300" b="1" i="1" dirty="0">
                <a:effectLst/>
                <a:ea typeface="Aptos" panose="020B0004020202020204" pitchFamily="34" charset="0"/>
                <a:cs typeface="Times New Roman" panose="02020603050405020304" pitchFamily="18" charset="0"/>
              </a:rPr>
              <a:t>Γυναίκα, νευρολογικό νόσημα, Αττική</a:t>
            </a:r>
            <a:r>
              <a:rPr lang="el-GR" sz="1300" i="1" dirty="0">
                <a:effectLst/>
                <a:ea typeface="Aptos" panose="020B0004020202020204" pitchFamily="34" charset="0"/>
                <a:cs typeface="Times New Roman" panose="02020603050405020304" pitchFamily="18" charset="0"/>
              </a:rPr>
              <a:t>)</a:t>
            </a:r>
          </a:p>
        </p:txBody>
      </p:sp>
      <p:sp>
        <p:nvSpPr>
          <p:cNvPr id="23" name="TextBox 22">
            <a:extLst>
              <a:ext uri="{FF2B5EF4-FFF2-40B4-BE49-F238E27FC236}">
                <a16:creationId xmlns:a16="http://schemas.microsoft.com/office/drawing/2014/main" id="{75919A23-35EC-C940-0407-ACD1CCF81A0F}"/>
              </a:ext>
            </a:extLst>
          </p:cNvPr>
          <p:cNvSpPr txBox="1"/>
          <p:nvPr/>
        </p:nvSpPr>
        <p:spPr>
          <a:xfrm>
            <a:off x="7050856" y="3680325"/>
            <a:ext cx="4446308" cy="1292662"/>
          </a:xfrm>
          <a:prstGeom prst="rect">
            <a:avLst/>
          </a:prstGeom>
          <a:noFill/>
        </p:spPr>
        <p:txBody>
          <a:bodyPr wrap="square">
            <a:spAutoFit/>
          </a:bodyPr>
          <a:lstStyle/>
          <a:p>
            <a:pPr algn="ctr"/>
            <a:r>
              <a:rPr lang="el-GR" sz="1300" dirty="0"/>
              <a:t>Η </a:t>
            </a:r>
            <a:r>
              <a:rPr lang="el-GR" sz="1300" b="1" dirty="0"/>
              <a:t>οικονομική αδυναμία να καλύψω </a:t>
            </a:r>
            <a:r>
              <a:rPr lang="el-GR" sz="1300" dirty="0"/>
              <a:t>εντελώς </a:t>
            </a:r>
            <a:r>
              <a:rPr lang="el-GR" sz="1300" b="1" dirty="0"/>
              <a:t>βασικές μου ανάγκες </a:t>
            </a:r>
            <a:r>
              <a:rPr lang="el-GR" sz="1300" dirty="0"/>
              <a:t>όπως τροφή, έξοδα στέγασης, φάρμακα, δικαστικές υποθέσεις με τράπεζες είναι το μεγαλύτερο εμπόδιο.</a:t>
            </a:r>
          </a:p>
          <a:p>
            <a:pPr algn="r"/>
            <a:r>
              <a:rPr lang="el-GR" sz="1300" b="1" dirty="0">
                <a:cs typeface="Times New Roman" panose="02020603050405020304" pitchFamily="18" charset="0"/>
              </a:rPr>
              <a:t>(Άνδρας, άλλες παθήσεις, </a:t>
            </a:r>
            <a:br>
              <a:rPr lang="en-US" sz="1300" b="1" dirty="0">
                <a:cs typeface="Times New Roman" panose="02020603050405020304" pitchFamily="18" charset="0"/>
              </a:rPr>
            </a:br>
            <a:r>
              <a:rPr lang="el-GR" sz="1300" b="1" dirty="0">
                <a:cs typeface="Times New Roman" panose="02020603050405020304" pitchFamily="18" charset="0"/>
              </a:rPr>
              <a:t>Ανατολική Μακεδονία &amp; Θράκη)</a:t>
            </a:r>
          </a:p>
        </p:txBody>
      </p:sp>
      <p:sp>
        <p:nvSpPr>
          <p:cNvPr id="25" name="TextBox 24">
            <a:extLst>
              <a:ext uri="{FF2B5EF4-FFF2-40B4-BE49-F238E27FC236}">
                <a16:creationId xmlns:a16="http://schemas.microsoft.com/office/drawing/2014/main" id="{CFA2E739-8BEC-AB51-B888-9EECAD72B53B}"/>
              </a:ext>
            </a:extLst>
          </p:cNvPr>
          <p:cNvSpPr txBox="1"/>
          <p:nvPr/>
        </p:nvSpPr>
        <p:spPr>
          <a:xfrm>
            <a:off x="5270371" y="2471763"/>
            <a:ext cx="6083429" cy="892552"/>
          </a:xfrm>
          <a:prstGeom prst="rect">
            <a:avLst/>
          </a:prstGeom>
          <a:noFill/>
        </p:spPr>
        <p:txBody>
          <a:bodyPr wrap="square">
            <a:spAutoFit/>
          </a:bodyPr>
          <a:lstStyle/>
          <a:p>
            <a:pPr algn="r"/>
            <a:r>
              <a:rPr lang="el-GR" sz="1300" i="1" dirty="0"/>
              <a:t>«Με </a:t>
            </a:r>
            <a:r>
              <a:rPr lang="el-GR" sz="1300" b="1" i="1" dirty="0"/>
              <a:t>αναπηρική σύνταξη 240 ευρώ </a:t>
            </a:r>
            <a:r>
              <a:rPr lang="el-GR" sz="1300" i="1" dirty="0"/>
              <a:t>όπου τα 100 είναι τα αναλώσιμα για το πρόβλημα μου, χωριά τα φάρμακα, 50 ευρώ,   οπότε μένουν 90 ευρώ για σίτιση κλπ.. </a:t>
            </a:r>
            <a:r>
              <a:rPr lang="el-GR" sz="1300" b="1" i="1" dirty="0"/>
              <a:t>αν δεν είχα τη μητέρα μου θα ήμουν άθλια κατάσταση</a:t>
            </a:r>
            <a:r>
              <a:rPr lang="el-GR" sz="1300" i="1" dirty="0"/>
              <a:t>» </a:t>
            </a:r>
            <a:r>
              <a:rPr lang="el-GR" sz="1300" b="1" i="1" dirty="0"/>
              <a:t>(Άνδρας, νευρολογικά, Δυτική Ελλάδα)</a:t>
            </a:r>
          </a:p>
        </p:txBody>
      </p:sp>
      <p:sp>
        <p:nvSpPr>
          <p:cNvPr id="27" name="TextBox 26">
            <a:extLst>
              <a:ext uri="{FF2B5EF4-FFF2-40B4-BE49-F238E27FC236}">
                <a16:creationId xmlns:a16="http://schemas.microsoft.com/office/drawing/2014/main" id="{74B97E03-17D3-794D-212F-3BF4BC750845}"/>
              </a:ext>
            </a:extLst>
          </p:cNvPr>
          <p:cNvSpPr txBox="1"/>
          <p:nvPr/>
        </p:nvSpPr>
        <p:spPr>
          <a:xfrm>
            <a:off x="524367" y="3584833"/>
            <a:ext cx="5065728" cy="999056"/>
          </a:xfrm>
          <a:prstGeom prst="rect">
            <a:avLst/>
          </a:prstGeom>
          <a:noFill/>
        </p:spPr>
        <p:txBody>
          <a:bodyPr wrap="square">
            <a:spAutoFit/>
          </a:bodyPr>
          <a:lstStyle/>
          <a:p>
            <a:pPr algn="just">
              <a:lnSpc>
                <a:spcPct val="115000"/>
              </a:lnSpc>
              <a:spcBef>
                <a:spcPts val="500"/>
              </a:spcBef>
              <a:spcAft>
                <a:spcPts val="1000"/>
              </a:spcAft>
            </a:pPr>
            <a:r>
              <a:rPr lang="el-GR" sz="1300" dirty="0">
                <a:effectLst/>
                <a:ea typeface="Aptos" panose="020B0004020202020204" pitchFamily="34" charset="0"/>
                <a:cs typeface="Times New Roman" panose="02020603050405020304" pitchFamily="18" charset="0"/>
              </a:rPr>
              <a:t>«Είμαι 53 ετών άγαμη, </a:t>
            </a:r>
            <a:r>
              <a:rPr lang="el-GR" sz="1300" b="1" dirty="0">
                <a:effectLst/>
                <a:ea typeface="Aptos" panose="020B0004020202020204" pitchFamily="34" charset="0"/>
                <a:cs typeface="Times New Roman" panose="02020603050405020304" pitchFamily="18" charset="0"/>
              </a:rPr>
              <a:t>ζω μόνη χωρίς βοήθεια</a:t>
            </a:r>
            <a:r>
              <a:rPr lang="el-GR" sz="1300" dirty="0">
                <a:effectLst/>
                <a:ea typeface="Aptos" panose="020B0004020202020204" pitchFamily="34" charset="0"/>
                <a:cs typeface="Times New Roman" panose="02020603050405020304" pitchFamily="18" charset="0"/>
              </a:rPr>
              <a:t>. Η καθημερινότητα μου είναι πάρα πολύ δύσκολη…</a:t>
            </a:r>
            <a:r>
              <a:rPr lang="el-GR" sz="1300" b="1" dirty="0">
                <a:effectLst/>
                <a:ea typeface="Aptos" panose="020B0004020202020204" pitchFamily="34" charset="0"/>
                <a:cs typeface="Times New Roman" panose="02020603050405020304" pitchFamily="18" charset="0"/>
              </a:rPr>
              <a:t>Λόγω των θεμάτων υγείας μου με απέλυσαν. Δεν ξέρω πού να απευθυνθώ</a:t>
            </a:r>
            <a:r>
              <a:rPr lang="el-GR" sz="1300" dirty="0">
                <a:effectLst/>
                <a:ea typeface="Aptos" panose="020B0004020202020204" pitchFamily="34" charset="0"/>
                <a:cs typeface="Times New Roman" panose="02020603050405020304" pitchFamily="18" charset="0"/>
              </a:rPr>
              <a:t>….» (</a:t>
            </a:r>
            <a:r>
              <a:rPr lang="el-GR" sz="1300" b="1" dirty="0">
                <a:effectLst/>
                <a:ea typeface="Aptos" panose="020B0004020202020204" pitchFamily="34" charset="0"/>
                <a:cs typeface="Times New Roman" panose="02020603050405020304" pitchFamily="18" charset="0"/>
              </a:rPr>
              <a:t>Γυναίκα, Ψυχική πάθηση, Κεντρική Μακεδονία</a:t>
            </a:r>
            <a:r>
              <a:rPr lang="el-GR" sz="1300" dirty="0">
                <a:effectLst/>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220590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Θέση περιεχομένου 4">
            <a:extLst>
              <a:ext uri="{FF2B5EF4-FFF2-40B4-BE49-F238E27FC236}">
                <a16:creationId xmlns:a16="http://schemas.microsoft.com/office/drawing/2014/main" id="{427381DA-CAE8-77F0-505D-EFB82A84DF56}"/>
              </a:ext>
            </a:extLst>
          </p:cNvPr>
          <p:cNvGraphicFramePr>
            <a:graphicFrameLocks noGrp="1"/>
          </p:cNvGraphicFramePr>
          <p:nvPr>
            <p:ph idx="1"/>
            <p:extLst>
              <p:ext uri="{D42A27DB-BD31-4B8C-83A1-F6EECF244321}">
                <p14:modId xmlns:p14="http://schemas.microsoft.com/office/powerpoint/2010/main" val="761373635"/>
              </p:ext>
            </p:extLst>
          </p:nvPr>
        </p:nvGraphicFramePr>
        <p:xfrm>
          <a:off x="822961" y="1159498"/>
          <a:ext cx="10797158" cy="514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Θέση αριθμού διαφάνειας 1">
            <a:extLst>
              <a:ext uri="{FF2B5EF4-FFF2-40B4-BE49-F238E27FC236}">
                <a16:creationId xmlns:a16="http://schemas.microsoft.com/office/drawing/2014/main" id="{ACFA902D-64DC-3BD8-E5A3-FFE20181B03A}"/>
              </a:ext>
            </a:extLst>
          </p:cNvPr>
          <p:cNvSpPr>
            <a:spLocks noGrp="1"/>
          </p:cNvSpPr>
          <p:nvPr>
            <p:ph type="sldNum" sz="quarter" idx="12"/>
          </p:nvPr>
        </p:nvSpPr>
        <p:spPr/>
        <p:txBody>
          <a:bodyPr/>
          <a:lstStyle/>
          <a:p>
            <a:fld id="{8ACEC6B3-E101-456A-A828-9D5A912DEB98}" type="slidenum">
              <a:rPr lang="de-DE" smtClean="0"/>
              <a:t>2</a:t>
            </a:fld>
            <a:endParaRPr lang="de-DE"/>
          </a:p>
        </p:txBody>
      </p:sp>
      <p:pic>
        <p:nvPicPr>
          <p:cNvPr id="4" name="Εικόνα 3">
            <a:extLst>
              <a:ext uri="{FF2B5EF4-FFF2-40B4-BE49-F238E27FC236}">
                <a16:creationId xmlns:a16="http://schemas.microsoft.com/office/drawing/2014/main" id="{708907A1-ACBE-3F65-E5F9-AD8E7C138537}"/>
              </a:ext>
            </a:extLst>
          </p:cNvPr>
          <p:cNvPicPr>
            <a:picLocks noChangeAspect="1"/>
          </p:cNvPicPr>
          <p:nvPr/>
        </p:nvPicPr>
        <p:blipFill>
          <a:blip r:embed="rId7">
            <a:extLst>
              <a:ext uri="{BEBA8EAE-BF5A-486C-A8C5-ECC9F3942E4B}">
                <a14:imgProps xmlns:a14="http://schemas.microsoft.com/office/drawing/2010/main">
                  <a14:imgLayer r:embed="rId8">
                    <a14:imgEffect>
                      <a14:saturation sat="66000"/>
                    </a14:imgEffect>
                  </a14:imgLayer>
                </a14:imgProps>
              </a:ext>
            </a:extLst>
          </a:blip>
          <a:stretch>
            <a:fillRect/>
          </a:stretch>
        </p:blipFill>
        <p:spPr>
          <a:xfrm>
            <a:off x="413206" y="3016638"/>
            <a:ext cx="2626163" cy="1819313"/>
          </a:xfrm>
          <a:prstGeom prst="rect">
            <a:avLst/>
          </a:prstGeom>
        </p:spPr>
      </p:pic>
      <p:pic>
        <p:nvPicPr>
          <p:cNvPr id="3" name="Εικόνα 2">
            <a:extLst>
              <a:ext uri="{FF2B5EF4-FFF2-40B4-BE49-F238E27FC236}">
                <a16:creationId xmlns:a16="http://schemas.microsoft.com/office/drawing/2014/main" id="{D12A420C-38CB-8BA5-E02B-F9A54956B32E}"/>
              </a:ext>
            </a:extLst>
          </p:cNvPr>
          <p:cNvPicPr>
            <a:picLocks noChangeAspect="1"/>
          </p:cNvPicPr>
          <p:nvPr/>
        </p:nvPicPr>
        <p:blipFill>
          <a:blip r:embed="rId9"/>
          <a:stretch>
            <a:fillRect/>
          </a:stretch>
        </p:blipFill>
        <p:spPr>
          <a:xfrm>
            <a:off x="9655844" y="0"/>
            <a:ext cx="2536156" cy="768163"/>
          </a:xfrm>
          <a:prstGeom prst="rect">
            <a:avLst/>
          </a:prstGeom>
        </p:spPr>
      </p:pic>
    </p:spTree>
    <p:extLst>
      <p:ext uri="{BB962C8B-B14F-4D97-AF65-F5344CB8AC3E}">
        <p14:creationId xmlns:p14="http://schemas.microsoft.com/office/powerpoint/2010/main" val="1517982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Θέση αριθμού διαφάνειας 3">
            <a:extLst>
              <a:ext uri="{FF2B5EF4-FFF2-40B4-BE49-F238E27FC236}">
                <a16:creationId xmlns:a16="http://schemas.microsoft.com/office/drawing/2014/main" id="{2DC3ACD6-EA70-50B6-13E2-C3B7AF7B8278}"/>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ACEC6B3-E101-456A-A828-9D5A912DEB98}" type="slidenum">
              <a:rPr lang="en-US">
                <a:solidFill>
                  <a:srgbClr val="FFFFFF"/>
                </a:solidFill>
              </a:rPr>
              <a:pPr>
                <a:spcAft>
                  <a:spcPts val="600"/>
                </a:spcAft>
              </a:pPr>
              <a:t>20</a:t>
            </a:fld>
            <a:endParaRPr lang="en-US">
              <a:solidFill>
                <a:srgbClr val="FFFFFF"/>
              </a:solidFill>
            </a:endParaRPr>
          </a:p>
        </p:txBody>
      </p:sp>
      <p:graphicFrame>
        <p:nvGraphicFramePr>
          <p:cNvPr id="6" name="Πίνακας 5">
            <a:extLst>
              <a:ext uri="{FF2B5EF4-FFF2-40B4-BE49-F238E27FC236}">
                <a16:creationId xmlns:a16="http://schemas.microsoft.com/office/drawing/2014/main" id="{544DB470-6F65-0577-7B86-689A11C4C4DA}"/>
              </a:ext>
            </a:extLst>
          </p:cNvPr>
          <p:cNvGraphicFramePr>
            <a:graphicFrameLocks noGrp="1"/>
          </p:cNvGraphicFramePr>
          <p:nvPr>
            <p:extLst>
              <p:ext uri="{D42A27DB-BD31-4B8C-83A1-F6EECF244321}">
                <p14:modId xmlns:p14="http://schemas.microsoft.com/office/powerpoint/2010/main" val="3099587717"/>
              </p:ext>
            </p:extLst>
          </p:nvPr>
        </p:nvGraphicFramePr>
        <p:xfrm>
          <a:off x="474237" y="572655"/>
          <a:ext cx="11167328" cy="4433457"/>
        </p:xfrm>
        <a:graphic>
          <a:graphicData uri="http://schemas.openxmlformats.org/drawingml/2006/table">
            <a:tbl>
              <a:tblPr firstRow="1" firstCol="1" bandRow="1">
                <a:noFill/>
                <a:tableStyleId>{5C22544A-7EE6-4342-B048-85BDC9FD1C3A}</a:tableStyleId>
              </a:tblPr>
              <a:tblGrid>
                <a:gridCol w="2222665">
                  <a:extLst>
                    <a:ext uri="{9D8B030D-6E8A-4147-A177-3AD203B41FA5}">
                      <a16:colId xmlns:a16="http://schemas.microsoft.com/office/drawing/2014/main" val="1834178893"/>
                    </a:ext>
                  </a:extLst>
                </a:gridCol>
                <a:gridCol w="2963556">
                  <a:extLst>
                    <a:ext uri="{9D8B030D-6E8A-4147-A177-3AD203B41FA5}">
                      <a16:colId xmlns:a16="http://schemas.microsoft.com/office/drawing/2014/main" val="2824979549"/>
                    </a:ext>
                  </a:extLst>
                </a:gridCol>
                <a:gridCol w="2144745">
                  <a:extLst>
                    <a:ext uri="{9D8B030D-6E8A-4147-A177-3AD203B41FA5}">
                      <a16:colId xmlns:a16="http://schemas.microsoft.com/office/drawing/2014/main" val="300584234"/>
                    </a:ext>
                  </a:extLst>
                </a:gridCol>
                <a:gridCol w="1923213">
                  <a:extLst>
                    <a:ext uri="{9D8B030D-6E8A-4147-A177-3AD203B41FA5}">
                      <a16:colId xmlns:a16="http://schemas.microsoft.com/office/drawing/2014/main" val="1242358607"/>
                    </a:ext>
                  </a:extLst>
                </a:gridCol>
                <a:gridCol w="1913149">
                  <a:extLst>
                    <a:ext uri="{9D8B030D-6E8A-4147-A177-3AD203B41FA5}">
                      <a16:colId xmlns:a16="http://schemas.microsoft.com/office/drawing/2014/main" val="2555300018"/>
                    </a:ext>
                  </a:extLst>
                </a:gridCol>
              </a:tblGrid>
              <a:tr h="980505">
                <a:tc>
                  <a:txBody>
                    <a:bodyPr/>
                    <a:lstStyle/>
                    <a:p>
                      <a:pPr algn="ctr">
                        <a:lnSpc>
                          <a:spcPct val="107000"/>
                        </a:lnSpc>
                        <a:spcAft>
                          <a:spcPts val="800"/>
                        </a:spcAft>
                      </a:pPr>
                      <a:r>
                        <a:rPr lang="el-GR" sz="1600" b="0" cap="none" spc="0" dirty="0">
                          <a:solidFill>
                            <a:schemeClr val="tx1"/>
                          </a:solidFill>
                          <a:effectLst/>
                        </a:rPr>
                        <a:t>Ομάδες ηλικιών</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21873" marB="109366"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800"/>
                        </a:spcAft>
                      </a:pPr>
                      <a:r>
                        <a:rPr lang="el-GR" sz="1600" b="0" cap="none" spc="0" dirty="0">
                          <a:solidFill>
                            <a:schemeClr val="tx1"/>
                          </a:solidFill>
                          <a:effectLst/>
                        </a:rPr>
                        <a:t>Δεν εργάζομαι σήμερα αλλά έχω εργαστεί στο παρελθόν</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21873" marB="109366"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800"/>
                        </a:spcAft>
                      </a:pPr>
                      <a:r>
                        <a:rPr lang="el-GR" sz="1600" b="0" cap="none" spc="0" dirty="0">
                          <a:solidFill>
                            <a:schemeClr val="tx1"/>
                          </a:solidFill>
                          <a:effectLst/>
                        </a:rPr>
                        <a:t>Δεν έχω εργαστεί ποτέ</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21873" marB="109366"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800"/>
                        </a:spcAft>
                      </a:pPr>
                      <a:r>
                        <a:rPr lang="el-GR" sz="1600" b="0" cap="none" spc="0" dirty="0">
                          <a:solidFill>
                            <a:schemeClr val="tx1"/>
                          </a:solidFill>
                          <a:effectLst/>
                        </a:rPr>
                        <a:t>Εργάζομαι αυτό το διάστημα</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21873" marB="109366" anchor="b">
                    <a:lnL w="12700" cmpd="sng">
                      <a:noFill/>
                    </a:lnL>
                    <a:lnR w="12700" cmpd="sng">
                      <a:noFill/>
                    </a:lnR>
                    <a:lnT w="9525" cap="flat" cmpd="sng" algn="ctr">
                      <a:noFill/>
                      <a:prstDash val="solid"/>
                    </a:lnT>
                    <a:lnB w="38100" cmpd="sng">
                      <a:noFill/>
                    </a:lnB>
                    <a:noFill/>
                  </a:tcPr>
                </a:tc>
                <a:tc>
                  <a:txBody>
                    <a:bodyPr/>
                    <a:lstStyle/>
                    <a:p>
                      <a:pPr algn="ctr">
                        <a:lnSpc>
                          <a:spcPct val="107000"/>
                        </a:lnSpc>
                        <a:spcAft>
                          <a:spcPts val="800"/>
                        </a:spcAft>
                      </a:pPr>
                      <a:r>
                        <a:rPr lang="el-GR" sz="1600" b="0" cap="none" spc="0" dirty="0">
                          <a:solidFill>
                            <a:schemeClr val="tx1"/>
                          </a:solidFill>
                          <a:effectLst/>
                        </a:rPr>
                        <a:t>Σύνολο</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21873" marB="109366"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73132516"/>
                  </a:ext>
                </a:extLst>
              </a:tr>
              <a:tr h="431619">
                <a:tc>
                  <a:txBody>
                    <a:bodyPr/>
                    <a:lstStyle/>
                    <a:p>
                      <a:pPr algn="r">
                        <a:lnSpc>
                          <a:spcPct val="107000"/>
                        </a:lnSpc>
                        <a:spcAft>
                          <a:spcPts val="800"/>
                        </a:spcAft>
                      </a:pPr>
                      <a:r>
                        <a:rPr lang="el-GR" sz="1600" b="0" cap="none" spc="0" dirty="0">
                          <a:solidFill>
                            <a:schemeClr val="tx1"/>
                          </a:solidFill>
                          <a:effectLst/>
                        </a:rPr>
                        <a:t>15-24 ετών</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6,2%</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r">
                        <a:lnSpc>
                          <a:spcPct val="107000"/>
                        </a:lnSpc>
                        <a:spcAft>
                          <a:spcPts val="800"/>
                        </a:spcAft>
                      </a:pPr>
                      <a:r>
                        <a:rPr lang="el-GR" sz="1600" cap="none" spc="0" dirty="0">
                          <a:solidFill>
                            <a:schemeClr val="tx1"/>
                          </a:solidFill>
                          <a:effectLst/>
                        </a:rPr>
                        <a:t>81,8%</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r">
                        <a:lnSpc>
                          <a:spcPct val="107000"/>
                        </a:lnSpc>
                        <a:spcAft>
                          <a:spcPts val="800"/>
                        </a:spcAft>
                      </a:pPr>
                      <a:r>
                        <a:rPr lang="el-GR" sz="1600" cap="none" spc="0" dirty="0">
                          <a:solidFill>
                            <a:schemeClr val="tx1"/>
                          </a:solidFill>
                          <a:effectLst/>
                        </a:rPr>
                        <a:t>12,0%</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38100" cmpd="sng">
                      <a:noFill/>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38100" cmpd="sng">
                      <a:noFill/>
                    </a:lnT>
                    <a:lnB w="9525" cap="flat" cmpd="sng" algn="ctr">
                      <a:solidFill>
                        <a:schemeClr val="tx1"/>
                      </a:solidFill>
                      <a:prstDash val="solid"/>
                    </a:lnB>
                    <a:noFill/>
                  </a:tcPr>
                </a:tc>
                <a:extLst>
                  <a:ext uri="{0D108BD9-81ED-4DB2-BD59-A6C34878D82A}">
                    <a16:rowId xmlns:a16="http://schemas.microsoft.com/office/drawing/2014/main" val="2249110155"/>
                  </a:ext>
                </a:extLst>
              </a:tr>
              <a:tr h="431619">
                <a:tc>
                  <a:txBody>
                    <a:bodyPr/>
                    <a:lstStyle/>
                    <a:p>
                      <a:pPr algn="r">
                        <a:lnSpc>
                          <a:spcPct val="107000"/>
                        </a:lnSpc>
                        <a:spcAft>
                          <a:spcPts val="800"/>
                        </a:spcAft>
                      </a:pPr>
                      <a:r>
                        <a:rPr lang="el-GR" sz="1600" b="0" cap="none" spc="0">
                          <a:solidFill>
                            <a:schemeClr val="tx1"/>
                          </a:solidFill>
                          <a:effectLst/>
                        </a:rPr>
                        <a:t>25-34 ετών</a:t>
                      </a:r>
                      <a:endParaRPr lang="el-GR" sz="16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dirty="0">
                          <a:solidFill>
                            <a:schemeClr val="tx1"/>
                          </a:solidFill>
                          <a:effectLst/>
                        </a:rPr>
                        <a:t>21,0%</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49,2%</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dirty="0">
                          <a:solidFill>
                            <a:schemeClr val="tx1"/>
                          </a:solidFill>
                          <a:effectLst/>
                        </a:rPr>
                        <a:t>29,8%</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304804812"/>
                  </a:ext>
                </a:extLst>
              </a:tr>
              <a:tr h="431619">
                <a:tc>
                  <a:txBody>
                    <a:bodyPr/>
                    <a:lstStyle/>
                    <a:p>
                      <a:pPr algn="r">
                        <a:lnSpc>
                          <a:spcPct val="107000"/>
                        </a:lnSpc>
                        <a:spcAft>
                          <a:spcPts val="800"/>
                        </a:spcAft>
                      </a:pPr>
                      <a:r>
                        <a:rPr lang="el-GR" sz="1600" b="0" cap="none" spc="0">
                          <a:solidFill>
                            <a:schemeClr val="tx1"/>
                          </a:solidFill>
                          <a:effectLst/>
                        </a:rPr>
                        <a:t>35-44 ετών</a:t>
                      </a:r>
                      <a:endParaRPr lang="el-GR" sz="16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dirty="0">
                          <a:solidFill>
                            <a:schemeClr val="tx1"/>
                          </a:solidFill>
                          <a:effectLst/>
                        </a:rPr>
                        <a:t>32,5%</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22,0%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45,5%</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874835941"/>
                  </a:ext>
                </a:extLst>
              </a:tr>
              <a:tr h="431619">
                <a:tc>
                  <a:txBody>
                    <a:bodyPr/>
                    <a:lstStyle/>
                    <a:p>
                      <a:pPr algn="r">
                        <a:lnSpc>
                          <a:spcPct val="107000"/>
                        </a:lnSpc>
                        <a:spcAft>
                          <a:spcPts val="800"/>
                        </a:spcAft>
                      </a:pPr>
                      <a:r>
                        <a:rPr lang="el-GR" sz="1600" b="0" cap="none" spc="0">
                          <a:solidFill>
                            <a:schemeClr val="tx1"/>
                          </a:solidFill>
                          <a:effectLst/>
                        </a:rPr>
                        <a:t>45-54 ετών</a:t>
                      </a:r>
                      <a:endParaRPr lang="el-GR" sz="16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43,9%</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dirty="0">
                          <a:solidFill>
                            <a:schemeClr val="tx1"/>
                          </a:solidFill>
                          <a:effectLst/>
                        </a:rPr>
                        <a:t>12,6%</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dirty="0">
                          <a:solidFill>
                            <a:schemeClr val="tx1"/>
                          </a:solidFill>
                          <a:effectLst/>
                        </a:rPr>
                        <a:t>43,6%</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2438612187"/>
                  </a:ext>
                </a:extLst>
              </a:tr>
              <a:tr h="431619">
                <a:tc>
                  <a:txBody>
                    <a:bodyPr/>
                    <a:lstStyle/>
                    <a:p>
                      <a:pPr algn="r">
                        <a:lnSpc>
                          <a:spcPct val="107000"/>
                        </a:lnSpc>
                        <a:spcAft>
                          <a:spcPts val="800"/>
                        </a:spcAft>
                      </a:pPr>
                      <a:r>
                        <a:rPr lang="el-GR" sz="1600" b="0" cap="none" spc="0">
                          <a:solidFill>
                            <a:schemeClr val="tx1"/>
                          </a:solidFill>
                          <a:effectLst/>
                        </a:rPr>
                        <a:t>55-64 ετών</a:t>
                      </a:r>
                      <a:endParaRPr lang="el-GR" sz="16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61,2%</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11,1%</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dirty="0">
                          <a:solidFill>
                            <a:schemeClr val="tx1"/>
                          </a:solidFill>
                          <a:effectLst/>
                        </a:rPr>
                        <a:t>27,7%</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3330854459"/>
                  </a:ext>
                </a:extLst>
              </a:tr>
              <a:tr h="431619">
                <a:tc>
                  <a:txBody>
                    <a:bodyPr/>
                    <a:lstStyle/>
                    <a:p>
                      <a:pPr algn="r">
                        <a:lnSpc>
                          <a:spcPct val="107000"/>
                        </a:lnSpc>
                        <a:spcAft>
                          <a:spcPts val="800"/>
                        </a:spcAft>
                      </a:pPr>
                      <a:r>
                        <a:rPr lang="el-GR" sz="1600" b="0" cap="none" spc="0">
                          <a:solidFill>
                            <a:schemeClr val="tx1"/>
                          </a:solidFill>
                          <a:effectLst/>
                        </a:rPr>
                        <a:t>65 -74 ετών</a:t>
                      </a:r>
                      <a:endParaRPr lang="el-GR" sz="16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80,9%</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13,5%</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dirty="0">
                          <a:solidFill>
                            <a:schemeClr val="tx1"/>
                          </a:solidFill>
                          <a:effectLst/>
                        </a:rPr>
                        <a:t>5,7%</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502757344"/>
                  </a:ext>
                </a:extLst>
              </a:tr>
              <a:tr h="431619">
                <a:tc>
                  <a:txBody>
                    <a:bodyPr/>
                    <a:lstStyle/>
                    <a:p>
                      <a:pPr algn="r">
                        <a:lnSpc>
                          <a:spcPct val="107000"/>
                        </a:lnSpc>
                        <a:spcAft>
                          <a:spcPts val="800"/>
                        </a:spcAft>
                      </a:pPr>
                      <a:r>
                        <a:rPr lang="el-GR" sz="1600" b="0" cap="none" spc="0">
                          <a:solidFill>
                            <a:schemeClr val="tx1"/>
                          </a:solidFill>
                          <a:effectLst/>
                        </a:rPr>
                        <a:t>75 ετών και άνω</a:t>
                      </a:r>
                      <a:endParaRPr lang="el-GR" sz="1600" b="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75,6%</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24,4%</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nSpc>
                          <a:spcPct val="107000"/>
                        </a:lnSpc>
                        <a:spcAft>
                          <a:spcPts val="800"/>
                        </a:spcAft>
                      </a:pPr>
                      <a:r>
                        <a:rPr lang="el-GR" sz="1600" cap="none" spc="0">
                          <a:solidFill>
                            <a:schemeClr val="tx1"/>
                          </a:solidFill>
                          <a:effectLst/>
                        </a:rPr>
                        <a:t> </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tc>
                  <a:txBody>
                    <a:bodyPr/>
                    <a:lstStyle/>
                    <a:p>
                      <a:pPr algn="r">
                        <a:lnSpc>
                          <a:spcPct val="107000"/>
                        </a:lnSpc>
                        <a:spcAft>
                          <a:spcPts val="800"/>
                        </a:spcAft>
                      </a:pPr>
                      <a:r>
                        <a:rPr lang="el-GR" sz="1600" cap="none" spc="0">
                          <a:solidFill>
                            <a:schemeClr val="tx1"/>
                          </a:solidFill>
                          <a:effectLst/>
                        </a:rPr>
                        <a:t>100%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12700" cmpd="sng">
                      <a:noFill/>
                      <a:prstDash val="solid"/>
                    </a:lnT>
                    <a:lnB w="9525" cap="flat" cmpd="sng" algn="ctr">
                      <a:solidFill>
                        <a:schemeClr val="tx1"/>
                      </a:solidFill>
                      <a:prstDash val="solid"/>
                    </a:lnB>
                    <a:noFill/>
                  </a:tcPr>
                </a:tc>
                <a:extLst>
                  <a:ext uri="{0D108BD9-81ED-4DB2-BD59-A6C34878D82A}">
                    <a16:rowId xmlns:a16="http://schemas.microsoft.com/office/drawing/2014/main" val="213769801"/>
                  </a:ext>
                </a:extLst>
              </a:tr>
              <a:tr h="431619">
                <a:tc>
                  <a:txBody>
                    <a:bodyPr/>
                    <a:lstStyle/>
                    <a:p>
                      <a:pPr algn="r">
                        <a:lnSpc>
                          <a:spcPct val="107000"/>
                        </a:lnSpc>
                        <a:spcBef>
                          <a:spcPts val="300"/>
                        </a:spcBef>
                        <a:spcAft>
                          <a:spcPts val="300"/>
                        </a:spcAft>
                      </a:pPr>
                      <a:r>
                        <a:rPr lang="el-GR" sz="1600" b="0" cap="none" spc="0" dirty="0">
                          <a:solidFill>
                            <a:schemeClr val="tx1"/>
                          </a:solidFill>
                          <a:effectLst/>
                        </a:rPr>
                        <a:t>Σύνολο</a:t>
                      </a:r>
                      <a:endParaRPr lang="el-GR" sz="1600" b="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Bef>
                          <a:spcPts val="300"/>
                        </a:spcBef>
                        <a:spcAft>
                          <a:spcPts val="300"/>
                        </a:spcAft>
                      </a:pPr>
                      <a:r>
                        <a:rPr lang="el-GR" sz="1600" cap="none" spc="0">
                          <a:solidFill>
                            <a:schemeClr val="tx1"/>
                          </a:solidFill>
                          <a:effectLst/>
                        </a:rPr>
                        <a:t>44,0%</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Bef>
                          <a:spcPts val="300"/>
                        </a:spcBef>
                        <a:spcAft>
                          <a:spcPts val="300"/>
                        </a:spcAft>
                      </a:pPr>
                      <a:r>
                        <a:rPr lang="el-GR" sz="1600" cap="none" spc="0">
                          <a:solidFill>
                            <a:schemeClr val="tx1"/>
                          </a:solidFill>
                          <a:effectLst/>
                        </a:rPr>
                        <a:t>25,7%</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Bef>
                          <a:spcPts val="300"/>
                        </a:spcBef>
                        <a:spcAft>
                          <a:spcPts val="300"/>
                        </a:spcAft>
                      </a:pPr>
                      <a:r>
                        <a:rPr lang="el-GR" sz="1600" cap="none" spc="0">
                          <a:solidFill>
                            <a:schemeClr val="tx1"/>
                          </a:solidFill>
                          <a:effectLst/>
                        </a:rPr>
                        <a:t>30,3%</a:t>
                      </a:r>
                      <a:endParaRPr lang="el-GR" sz="16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tc>
                  <a:txBody>
                    <a:bodyPr/>
                    <a:lstStyle/>
                    <a:p>
                      <a:pPr algn="r">
                        <a:lnSpc>
                          <a:spcPct val="107000"/>
                        </a:lnSpc>
                        <a:spcBef>
                          <a:spcPts val="300"/>
                        </a:spcBef>
                        <a:spcAft>
                          <a:spcPts val="300"/>
                        </a:spcAft>
                      </a:pPr>
                      <a:r>
                        <a:rPr lang="el-GR" sz="1600" cap="none" spc="0" dirty="0">
                          <a:solidFill>
                            <a:schemeClr val="tx1"/>
                          </a:solidFill>
                          <a:effectLst/>
                        </a:rPr>
                        <a:t>100%</a:t>
                      </a:r>
                      <a:endParaRPr lang="el-GR" sz="16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82025" marT="32810" marB="109366" anchor="ctr">
                    <a:lnL w="12700" cmpd="sng">
                      <a:noFill/>
                      <a:prstDash val="solid"/>
                    </a:lnL>
                    <a:lnR w="12700" cmpd="sng">
                      <a:noFill/>
                      <a:prstDash val="solid"/>
                    </a:lnR>
                    <a:lnT w="9525"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156487450"/>
                  </a:ext>
                </a:extLst>
              </a:tr>
            </a:tbl>
          </a:graphicData>
        </a:graphic>
      </p:graphicFrame>
      <p:sp>
        <p:nvSpPr>
          <p:cNvPr id="7" name="TextBox 2">
            <a:extLst>
              <a:ext uri="{FF2B5EF4-FFF2-40B4-BE49-F238E27FC236}">
                <a16:creationId xmlns:a16="http://schemas.microsoft.com/office/drawing/2014/main" id="{6959CE70-61B2-AA3A-67AC-9E0DF82F1C38}"/>
              </a:ext>
            </a:extLst>
          </p:cNvPr>
          <p:cNvSpPr txBox="1"/>
          <p:nvPr/>
        </p:nvSpPr>
        <p:spPr>
          <a:xfrm>
            <a:off x="0" y="48267"/>
            <a:ext cx="12192000" cy="4901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lnSpc>
                <a:spcPct val="115000"/>
              </a:lnSpc>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Ένταξη στην εργασία</a:t>
            </a:r>
          </a:p>
        </p:txBody>
      </p:sp>
      <p:sp>
        <p:nvSpPr>
          <p:cNvPr id="8" name="TextBox 7">
            <a:extLst>
              <a:ext uri="{FF2B5EF4-FFF2-40B4-BE49-F238E27FC236}">
                <a16:creationId xmlns:a16="http://schemas.microsoft.com/office/drawing/2014/main" id="{5AB067C6-ECCF-8481-275F-06F8056EC9E4}"/>
              </a:ext>
            </a:extLst>
          </p:cNvPr>
          <p:cNvSpPr txBox="1"/>
          <p:nvPr/>
        </p:nvSpPr>
        <p:spPr>
          <a:xfrm>
            <a:off x="885057" y="5140533"/>
            <a:ext cx="10468743" cy="646331"/>
          </a:xfrm>
          <a:prstGeom prst="rect">
            <a:avLst/>
          </a:prstGeom>
          <a:noFill/>
        </p:spPr>
        <p:txBody>
          <a:bodyPr wrap="square" rtlCol="0">
            <a:spAutoFit/>
          </a:bodyPr>
          <a:lstStyle/>
          <a:p>
            <a:pPr algn="ctr"/>
            <a:r>
              <a:rPr lang="el-GR" b="1" dirty="0">
                <a:effectLst>
                  <a:outerShdw blurRad="38100" dist="38100" dir="2700000" algn="tl">
                    <a:srgbClr val="000000">
                      <a:alpha val="43137"/>
                    </a:srgbClr>
                  </a:outerShdw>
                </a:effectLst>
              </a:rPr>
              <a:t>Χρήση θετικών μέτρων για την ένταξη ή την παραμονή τους στην εργασία </a:t>
            </a:r>
          </a:p>
          <a:p>
            <a:pPr algn="ctr"/>
            <a:r>
              <a:rPr lang="el-GR" b="1" dirty="0">
                <a:effectLst>
                  <a:outerShdw blurRad="38100" dist="38100" dir="2700000" algn="tl">
                    <a:srgbClr val="000000">
                      <a:alpha val="43137"/>
                    </a:srgbClr>
                  </a:outerShdw>
                </a:effectLst>
              </a:rPr>
              <a:t>αναφέρουν οι 3 στους 10 </a:t>
            </a:r>
          </a:p>
        </p:txBody>
      </p:sp>
    </p:spTree>
    <p:extLst>
      <p:ext uri="{BB962C8B-B14F-4D97-AF65-F5344CB8AC3E}">
        <p14:creationId xmlns:p14="http://schemas.microsoft.com/office/powerpoint/2010/main" val="1395187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9FB77A83-353B-9C6F-9714-D3D9008BF09B}"/>
              </a:ext>
            </a:extLst>
          </p:cNvPr>
          <p:cNvSpPr>
            <a:spLocks noGrp="1"/>
          </p:cNvSpPr>
          <p:nvPr>
            <p:ph sz="half" idx="2"/>
          </p:nvPr>
        </p:nvSpPr>
        <p:spPr>
          <a:xfrm>
            <a:off x="627352" y="803635"/>
            <a:ext cx="10726448" cy="5250730"/>
          </a:xfrm>
        </p:spPr>
        <p:style>
          <a:lnRef idx="1">
            <a:schemeClr val="accent3"/>
          </a:lnRef>
          <a:fillRef idx="2">
            <a:schemeClr val="accent3"/>
          </a:fillRef>
          <a:effectRef idx="1">
            <a:schemeClr val="accent3"/>
          </a:effectRef>
          <a:fontRef idx="minor">
            <a:schemeClr val="dk1"/>
          </a:fontRef>
        </p:style>
        <p:txBody>
          <a:bodyPr>
            <a:noAutofit/>
          </a:bodyPr>
          <a:lstStyle/>
          <a:p>
            <a:pPr algn="just">
              <a:lnSpc>
                <a:spcPct val="200000"/>
              </a:lnSpc>
              <a:buFont typeface="Wingdings" panose="05000000000000000000" pitchFamily="2" charset="2"/>
              <a:buChar char="§"/>
            </a:pPr>
            <a:r>
              <a:rPr lang="el-GR" sz="1800" b="1" dirty="0"/>
              <a:t>Τα 4 στα 10 άτομα</a:t>
            </a:r>
            <a:r>
              <a:rPr lang="el-GR" sz="1800" dirty="0"/>
              <a:t> του δείγματος (40,5%) αναφέρουν ότι </a:t>
            </a:r>
            <a:r>
              <a:rPr lang="el-GR" sz="1800" b="1" dirty="0"/>
              <a:t>αντιμετωπίζουν μεγάλη δυσκολία ή δεν μπορούν καθόλου να ολοκληρώσουν καθημερινές ή συνήθεις δραστηριότητες, </a:t>
            </a:r>
            <a:r>
              <a:rPr lang="el-GR" sz="1800" dirty="0"/>
              <a:t>χωρίς να λάβουν κάποια υποστήριξη ή βοήθεια από άλλο άτομο. </a:t>
            </a:r>
          </a:p>
          <a:p>
            <a:pPr algn="just">
              <a:lnSpc>
                <a:spcPct val="200000"/>
              </a:lnSpc>
              <a:buFont typeface="Wingdings" panose="05000000000000000000" pitchFamily="2" charset="2"/>
              <a:buChar char="§"/>
            </a:pPr>
            <a:r>
              <a:rPr lang="el-GR" sz="1800" dirty="0"/>
              <a:t>«</a:t>
            </a:r>
            <a:r>
              <a:rPr lang="el-GR" sz="1800" b="1" dirty="0"/>
              <a:t>Κάποια ή μικρή δυσκολία» αντιμετωπίζει το 42,1%</a:t>
            </a:r>
            <a:r>
              <a:rPr lang="el-GR" sz="1800" dirty="0"/>
              <a:t>, ενώ καμία δυσκολία δεν αντιμετωπίζει το 17,4%. </a:t>
            </a:r>
          </a:p>
          <a:p>
            <a:pPr marL="0" indent="0" algn="just">
              <a:lnSpc>
                <a:spcPct val="200000"/>
              </a:lnSpc>
              <a:buNone/>
            </a:pPr>
            <a:r>
              <a:rPr lang="el-GR" sz="1800" dirty="0">
                <a:effectLst/>
                <a:latin typeface="Constantia" panose="02030602050306030303" pitchFamily="18" charset="0"/>
                <a:ea typeface="Calibri" panose="020F0502020204030204" pitchFamily="34" charset="0"/>
                <a:cs typeface="Times New Roman" panose="02020603050405020304" pitchFamily="18" charset="0"/>
              </a:rPr>
              <a:t>Αυτή η αναλογία </a:t>
            </a:r>
            <a:r>
              <a:rPr lang="el-GR" sz="1800" b="1" u="sng" dirty="0">
                <a:effectLst/>
                <a:latin typeface="Constantia" panose="02030602050306030303" pitchFamily="18" charset="0"/>
                <a:ea typeface="Calibri" panose="020F0502020204030204" pitchFamily="34" charset="0"/>
                <a:cs typeface="Times New Roman" panose="02020603050405020304" pitchFamily="18" charset="0"/>
              </a:rPr>
              <a:t>διαφοροποιείται σημαντικά ανά κατηγορία αναπηρίας</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πάθησης. </a:t>
            </a:r>
          </a:p>
          <a:p>
            <a:pPr algn="just">
              <a:lnSpc>
                <a:spcPct val="200000"/>
              </a:lnSpc>
              <a:buFont typeface="Wingdings" panose="05000000000000000000" pitchFamily="2" charset="2"/>
              <a:buChar char="§"/>
            </a:pPr>
            <a:r>
              <a:rPr lang="el-GR" sz="1800" b="1" dirty="0">
                <a:effectLst/>
                <a:latin typeface="Constantia" panose="02030602050306030303" pitchFamily="18" charset="0"/>
                <a:ea typeface="Calibri" panose="020F0502020204030204" pitchFamily="34" charset="0"/>
                <a:cs typeface="Times New Roman" panose="02020603050405020304" pitchFamily="18" charset="0"/>
              </a:rPr>
              <a:t>Μεγάλη δυσκολία ή πλήρης αδυναμία </a:t>
            </a:r>
            <a:r>
              <a:rPr lang="el-GR" sz="1800" dirty="0">
                <a:effectLst/>
                <a:latin typeface="Constantia" panose="02030602050306030303" pitchFamily="18" charset="0"/>
                <a:ea typeface="Calibri" panose="020F0502020204030204" pitchFamily="34" charset="0"/>
                <a:cs typeface="Times New Roman" panose="02020603050405020304" pitchFamily="18" charset="0"/>
              </a:rPr>
              <a:t>να ολοκληρώσουν καθημερινές ή συνήθεις δραστηριότητες χωρίς να λαμβάνουν κάποια υποστήριξη ή βοήθεια αντιμετωπίζουν </a:t>
            </a:r>
            <a:r>
              <a:rPr lang="el-GR" sz="1800" b="1" dirty="0">
                <a:effectLst/>
                <a:latin typeface="Constantia" panose="02030602050306030303" pitchFamily="18" charset="0"/>
                <a:ea typeface="Calibri" panose="020F0502020204030204" pitchFamily="34" charset="0"/>
                <a:cs typeface="Times New Roman" panose="02020603050405020304" pitchFamily="18" charset="0"/>
              </a:rPr>
              <a:t>9 στα 10 άτομα με εγκεφαλική παράλυση και 7 στα 10 άτομα με νοητική ή κινητική αναπηρία και </a:t>
            </a:r>
            <a:r>
              <a:rPr lang="el-GR" sz="1800" b="1" dirty="0" err="1">
                <a:effectLst/>
                <a:latin typeface="Constantia" panose="02030602050306030303" pitchFamily="18" charset="0"/>
                <a:ea typeface="Calibri" panose="020F0502020204030204" pitchFamily="34" charset="0"/>
                <a:cs typeface="Times New Roman" panose="02020603050405020304" pitchFamily="18" charset="0"/>
              </a:rPr>
              <a:t>νευρομυϊκές</a:t>
            </a:r>
            <a:r>
              <a:rPr lang="el-GR" sz="1800" b="1" dirty="0">
                <a:effectLst/>
                <a:latin typeface="Constantia" panose="02030602050306030303" pitchFamily="18" charset="0"/>
                <a:ea typeface="Calibri" panose="020F0502020204030204" pitchFamily="34" charset="0"/>
                <a:cs typeface="Times New Roman" panose="02020603050405020304" pitchFamily="18" charset="0"/>
              </a:rPr>
              <a:t>  παθήσεις</a:t>
            </a:r>
            <a:r>
              <a:rPr lang="el-GR" sz="1800" dirty="0">
                <a:effectLst/>
                <a:latin typeface="Constantia" panose="02030602050306030303" pitchFamily="18" charset="0"/>
                <a:ea typeface="Calibri" panose="020F0502020204030204" pitchFamily="34" charset="0"/>
                <a:cs typeface="Times New Roman" panose="02020603050405020304" pitchFamily="18" charset="0"/>
              </a:rPr>
              <a:t>.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200000"/>
              </a:lnSpc>
              <a:buNone/>
            </a:pPr>
            <a:endParaRPr lang="de-DE" sz="1800" dirty="0"/>
          </a:p>
          <a:p>
            <a:pPr algn="just">
              <a:lnSpc>
                <a:spcPct val="200000"/>
              </a:lnSpc>
            </a:pPr>
            <a:endParaRPr lang="de-DE" sz="1800" dirty="0"/>
          </a:p>
        </p:txBody>
      </p:sp>
      <p:sp>
        <p:nvSpPr>
          <p:cNvPr id="3" name="Θέση αριθμού διαφάνειας 2">
            <a:extLst>
              <a:ext uri="{FF2B5EF4-FFF2-40B4-BE49-F238E27FC236}">
                <a16:creationId xmlns:a16="http://schemas.microsoft.com/office/drawing/2014/main" id="{CB7FB853-138D-BCE7-12F8-4D78C1BC9886}"/>
              </a:ext>
            </a:extLst>
          </p:cNvPr>
          <p:cNvSpPr>
            <a:spLocks noGrp="1"/>
          </p:cNvSpPr>
          <p:nvPr>
            <p:ph type="sldNum" sz="quarter" idx="12"/>
          </p:nvPr>
        </p:nvSpPr>
        <p:spPr/>
        <p:txBody>
          <a:bodyPr/>
          <a:lstStyle/>
          <a:p>
            <a:fld id="{8ACEC6B3-E101-456A-A828-9D5A912DEB98}" type="slidenum">
              <a:rPr lang="de-DE" smtClean="0"/>
              <a:t>21</a:t>
            </a:fld>
            <a:endParaRPr lang="de-DE" dirty="0"/>
          </a:p>
        </p:txBody>
      </p:sp>
      <p:sp>
        <p:nvSpPr>
          <p:cNvPr id="5" name="TextBox 2">
            <a:extLst>
              <a:ext uri="{FF2B5EF4-FFF2-40B4-BE49-F238E27FC236}">
                <a16:creationId xmlns:a16="http://schemas.microsoft.com/office/drawing/2014/main" id="{799188A9-3AE7-EE2F-B45C-1D35608DA8AA}"/>
              </a:ext>
            </a:extLst>
          </p:cNvPr>
          <p:cNvSpPr txBox="1"/>
          <p:nvPr/>
        </p:nvSpPr>
        <p:spPr>
          <a:xfrm>
            <a:off x="0" y="48267"/>
            <a:ext cx="12192000" cy="4901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lnSpc>
                <a:spcPct val="115000"/>
              </a:lnSpc>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Ανάγκη υποστήριξη σε καθημερινές λειτουργίες  και δραστηριότητες</a:t>
            </a:r>
          </a:p>
        </p:txBody>
      </p:sp>
    </p:spTree>
    <p:extLst>
      <p:ext uri="{BB962C8B-B14F-4D97-AF65-F5344CB8AC3E}">
        <p14:creationId xmlns:p14="http://schemas.microsoft.com/office/powerpoint/2010/main" val="2617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Γράφημα 1">
            <a:extLst>
              <a:ext uri="{FF2B5EF4-FFF2-40B4-BE49-F238E27FC236}">
                <a16:creationId xmlns:a16="http://schemas.microsoft.com/office/drawing/2014/main" id="{3D9A2EAE-A286-C27D-2166-905A75953F78}"/>
              </a:ext>
            </a:extLst>
          </p:cNvPr>
          <p:cNvGraphicFramePr/>
          <p:nvPr>
            <p:extLst>
              <p:ext uri="{D42A27DB-BD31-4B8C-83A1-F6EECF244321}">
                <p14:modId xmlns:p14="http://schemas.microsoft.com/office/powerpoint/2010/main" val="2356943109"/>
              </p:ext>
            </p:extLst>
          </p:nvPr>
        </p:nvGraphicFramePr>
        <p:xfrm>
          <a:off x="561110" y="1654021"/>
          <a:ext cx="10647360" cy="4839141"/>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9DB2AEE-EB19-33CC-F1C2-8374BB89CB16}"/>
              </a:ext>
            </a:extLst>
          </p:cNvPr>
          <p:cNvSpPr txBox="1"/>
          <p:nvPr/>
        </p:nvSpPr>
        <p:spPr>
          <a:xfrm>
            <a:off x="0" y="45852"/>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Τρόποι/ πρόσωπα υποστήριξης σε καθημερινές λειτουργίες /δραστηριότητες </a:t>
            </a:r>
          </a:p>
        </p:txBody>
      </p:sp>
      <p:sp>
        <p:nvSpPr>
          <p:cNvPr id="6" name="TextBox 5">
            <a:extLst>
              <a:ext uri="{FF2B5EF4-FFF2-40B4-BE49-F238E27FC236}">
                <a16:creationId xmlns:a16="http://schemas.microsoft.com/office/drawing/2014/main" id="{E5AA79B7-9A1F-0CEE-7EF5-CA8802C1F223}"/>
              </a:ext>
            </a:extLst>
          </p:cNvPr>
          <p:cNvSpPr txBox="1"/>
          <p:nvPr/>
        </p:nvSpPr>
        <p:spPr>
          <a:xfrm>
            <a:off x="561110" y="640878"/>
            <a:ext cx="8743146" cy="784830"/>
          </a:xfrm>
          <a:prstGeom prst="rect">
            <a:avLst/>
          </a:prstGeom>
          <a:noFill/>
        </p:spPr>
        <p:txBody>
          <a:bodyPr wrap="square">
            <a:spAutoFit/>
          </a:bodyPr>
          <a:lstStyle/>
          <a:p>
            <a:pPr marL="180340" marR="269875" algn="just">
              <a:spcAft>
                <a:spcPts val="600"/>
              </a:spcAft>
              <a:buNone/>
            </a:pPr>
            <a:r>
              <a:rPr lang="el-GR" sz="1500" i="1" dirty="0">
                <a:effectLst/>
                <a:latin typeface="Constantia" panose="02030602050306030303" pitchFamily="18" charset="0"/>
                <a:ea typeface="Calibri" panose="020F0502020204030204" pitchFamily="34" charset="0"/>
                <a:cs typeface="Times New Roman" panose="02020603050405020304" pitchFamily="18" charset="0"/>
              </a:rPr>
              <a:t>«Αν χρειάζεστε βοήθεια ή υποστήριξη για να ανταπεξέλθετε σε καθημερινές λειτουργίες ή συνηθισμένες ανθρώπινες δραστηριότητες, λαμβάνετε αυτή τη βοήθεια; και αν ναι με ποιο τρόπο; παρακαλώ να σημειώσετε όλα όσα ισχύουν</a:t>
            </a:r>
            <a:r>
              <a:rPr lang="el-GR" sz="1500" i="1" dirty="0">
                <a:latin typeface="Constantia" panose="02030602050306030303" pitchFamily="18" charset="0"/>
                <a:ea typeface="Calibri" panose="020F0502020204030204" pitchFamily="34" charset="0"/>
                <a:cs typeface="Times New Roman" panose="02020603050405020304" pitchFamily="18" charset="0"/>
              </a:rPr>
              <a:t>.»</a:t>
            </a:r>
            <a:endParaRPr lang="de-DE"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565B464A-080D-FE0A-5FE7-BADBC0FCF5F0}"/>
              </a:ext>
            </a:extLst>
          </p:cNvPr>
          <p:cNvSpPr>
            <a:spLocks noGrp="1"/>
          </p:cNvSpPr>
          <p:nvPr>
            <p:ph type="sldNum" sz="quarter" idx="12"/>
          </p:nvPr>
        </p:nvSpPr>
        <p:spPr/>
        <p:txBody>
          <a:bodyPr/>
          <a:lstStyle/>
          <a:p>
            <a:fld id="{8ACEC6B3-E101-456A-A828-9D5A912DEB98}" type="slidenum">
              <a:rPr lang="de-DE" smtClean="0"/>
              <a:t>22</a:t>
            </a:fld>
            <a:endParaRPr lang="de-DE"/>
          </a:p>
        </p:txBody>
      </p:sp>
    </p:spTree>
    <p:extLst>
      <p:ext uri="{BB962C8B-B14F-4D97-AF65-F5344CB8AC3E}">
        <p14:creationId xmlns:p14="http://schemas.microsoft.com/office/powerpoint/2010/main" val="1330373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2">
            <a:extLst>
              <a:ext uri="{FF2B5EF4-FFF2-40B4-BE49-F238E27FC236}">
                <a16:creationId xmlns:a16="http://schemas.microsoft.com/office/drawing/2014/main" id="{965686ED-ED3B-F844-7DDF-937F5446C56A}"/>
              </a:ext>
            </a:extLst>
          </p:cNvPr>
          <p:cNvSpPr txBox="1"/>
          <p:nvPr/>
        </p:nvSpPr>
        <p:spPr>
          <a:xfrm>
            <a:off x="0" y="73150"/>
            <a:ext cx="12191999" cy="520543"/>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nSpc>
                <a:spcPct val="90000"/>
              </a:lnSpc>
              <a:spcBef>
                <a:spcPct val="0"/>
              </a:spcBef>
              <a:spcAft>
                <a:spcPts val="1000"/>
              </a:spcAft>
            </a:pPr>
            <a:r>
              <a:rPr lang="el-GR" sz="2600" b="1" dirty="0" err="1">
                <a:solidFill>
                  <a:schemeClr val="tx1"/>
                </a:solidFill>
                <a:latin typeface="+mj-lt"/>
                <a:ea typeface="+mj-ea"/>
                <a:cs typeface="+mj-cs"/>
              </a:rPr>
              <a:t>Εμ</a:t>
            </a:r>
            <a:r>
              <a:rPr lang="en-US" sz="2600" b="1" kern="1200" dirty="0">
                <a:solidFill>
                  <a:schemeClr val="tx1"/>
                </a:solidFill>
                <a:latin typeface="+mj-lt"/>
                <a:ea typeface="+mj-ea"/>
                <a:cs typeface="+mj-cs"/>
              </a:rPr>
              <a:t>π</a:t>
            </a:r>
            <a:r>
              <a:rPr lang="en-US" sz="2600" b="1" kern="1200" dirty="0" err="1">
                <a:solidFill>
                  <a:schemeClr val="tx1"/>
                </a:solidFill>
                <a:latin typeface="+mj-lt"/>
                <a:ea typeface="+mj-ea"/>
                <a:cs typeface="+mj-cs"/>
              </a:rPr>
              <a:t>όδι</a:t>
            </a:r>
            <a:r>
              <a:rPr lang="en-US" sz="2600" b="1" kern="1200" dirty="0">
                <a:solidFill>
                  <a:schemeClr val="tx1"/>
                </a:solidFill>
                <a:latin typeface="+mj-lt"/>
                <a:ea typeface="+mj-ea"/>
                <a:cs typeface="+mj-cs"/>
              </a:rPr>
              <a:t>α προσβασιμότητας</a:t>
            </a:r>
            <a:r>
              <a:rPr lang="el-GR" sz="2600" b="1" kern="1200" dirty="0">
                <a:solidFill>
                  <a:schemeClr val="tx1"/>
                </a:solidFill>
                <a:latin typeface="+mj-lt"/>
                <a:ea typeface="+mj-ea"/>
                <a:cs typeface="+mj-cs"/>
              </a:rPr>
              <a:t> σε υποδομές και υπηρεσίες</a:t>
            </a:r>
            <a:endParaRPr lang="en-US" sz="2600" b="1" kern="1200" dirty="0">
              <a:solidFill>
                <a:schemeClr val="tx1"/>
              </a:solidFill>
              <a:latin typeface="+mj-lt"/>
              <a:ea typeface="+mj-ea"/>
              <a:cs typeface="+mj-cs"/>
            </a:endParaRP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086182F-807E-5A23-FED5-B9FAD92D2EF9}"/>
              </a:ext>
            </a:extLst>
          </p:cNvPr>
          <p:cNvSpPr txBox="1"/>
          <p:nvPr/>
        </p:nvSpPr>
        <p:spPr>
          <a:xfrm>
            <a:off x="630936" y="2807208"/>
            <a:ext cx="3429000" cy="341071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lvl="0">
              <a:lnSpc>
                <a:spcPct val="90000"/>
              </a:lnSpc>
              <a:spcBef>
                <a:spcPts val="500"/>
              </a:spcBef>
              <a:spcAft>
                <a:spcPts val="1000"/>
              </a:spcAft>
              <a:buClr>
                <a:srgbClr val="124F1A"/>
              </a:buClr>
            </a:pPr>
            <a:r>
              <a:rPr lang="el-GR" sz="1700" b="1" dirty="0">
                <a:solidFill>
                  <a:schemeClr val="tx1"/>
                </a:solidFill>
              </a:rPr>
              <a:t>Υ</a:t>
            </a:r>
            <a:r>
              <a:rPr lang="en-US" sz="1700" b="1" dirty="0">
                <a:solidFill>
                  <a:schemeClr val="tx1"/>
                </a:solidFill>
                <a:effectLst/>
              </a:rPr>
              <a:t>π</a:t>
            </a:r>
            <a:r>
              <a:rPr lang="en-US" sz="1700" b="1" dirty="0" err="1">
                <a:solidFill>
                  <a:schemeClr val="tx1"/>
                </a:solidFill>
                <a:effectLst/>
              </a:rPr>
              <a:t>οστηρικτικές</a:t>
            </a:r>
            <a:r>
              <a:rPr lang="en-US" sz="1700" b="1" dirty="0">
                <a:solidFill>
                  <a:schemeClr val="tx1"/>
                </a:solidFill>
                <a:effectLst/>
              </a:rPr>
              <a:t> τεχνολογίες και τα β</a:t>
            </a:r>
            <a:r>
              <a:rPr lang="en-US" sz="1700" b="1" dirty="0" err="1">
                <a:solidFill>
                  <a:schemeClr val="tx1"/>
                </a:solidFill>
                <a:effectLst/>
              </a:rPr>
              <a:t>οηθήμ</a:t>
            </a:r>
            <a:r>
              <a:rPr lang="en-US" sz="1700" b="1" dirty="0">
                <a:solidFill>
                  <a:schemeClr val="tx1"/>
                </a:solidFill>
                <a:effectLst/>
              </a:rPr>
              <a:t>ατα κινητικότητας:</a:t>
            </a:r>
          </a:p>
          <a:p>
            <a:pPr lvl="0" indent="-228600">
              <a:lnSpc>
                <a:spcPct val="90000"/>
              </a:lnSpc>
              <a:spcBef>
                <a:spcPts val="500"/>
              </a:spcBef>
              <a:spcAft>
                <a:spcPts val="1000"/>
              </a:spcAft>
              <a:buClr>
                <a:srgbClr val="124F1A"/>
              </a:buClr>
              <a:buFont typeface="Arial" panose="020B0604020202020204" pitchFamily="34" charset="0"/>
              <a:buChar char="•"/>
            </a:pPr>
            <a:r>
              <a:rPr lang="en-US" sz="1700" dirty="0" err="1">
                <a:solidFill>
                  <a:schemeClr val="tx1"/>
                </a:solidFill>
                <a:effectLst/>
              </a:rPr>
              <a:t>Το</a:t>
            </a:r>
            <a:r>
              <a:rPr lang="en-US" sz="1700" dirty="0">
                <a:solidFill>
                  <a:schemeClr val="tx1"/>
                </a:solidFill>
                <a:effectLst/>
              </a:rPr>
              <a:t> </a:t>
            </a:r>
            <a:r>
              <a:rPr lang="en-US" sz="1700" b="1" dirty="0">
                <a:solidFill>
                  <a:schemeClr val="tx1"/>
                </a:solidFill>
                <a:effectLst/>
              </a:rPr>
              <a:t>72%</a:t>
            </a:r>
            <a:r>
              <a:rPr lang="en-US" sz="1700" dirty="0">
                <a:solidFill>
                  <a:schemeClr val="tx1"/>
                </a:solidFill>
                <a:effectLst/>
              </a:rPr>
              <a:t> </a:t>
            </a:r>
            <a:r>
              <a:rPr lang="en-US" sz="1700" dirty="0" err="1">
                <a:solidFill>
                  <a:schemeClr val="tx1"/>
                </a:solidFill>
                <a:effectLst/>
              </a:rPr>
              <a:t>των</a:t>
            </a:r>
            <a:r>
              <a:rPr lang="en-US" sz="1700" dirty="0">
                <a:solidFill>
                  <a:schemeClr val="tx1"/>
                </a:solidFill>
                <a:effectLst/>
              </a:rPr>
              <a:t> α</a:t>
            </a:r>
            <a:r>
              <a:rPr lang="en-US" sz="1700" dirty="0" err="1">
                <a:solidFill>
                  <a:schemeClr val="tx1"/>
                </a:solidFill>
                <a:effectLst/>
              </a:rPr>
              <a:t>τόμων</a:t>
            </a:r>
            <a:r>
              <a:rPr lang="en-US" sz="1700" dirty="0">
                <a:solidFill>
                  <a:schemeClr val="tx1"/>
                </a:solidFill>
                <a:effectLst/>
              </a:rPr>
              <a:t> </a:t>
            </a:r>
            <a:r>
              <a:rPr lang="en-US" sz="1700" dirty="0" err="1">
                <a:solidFill>
                  <a:schemeClr val="tx1"/>
                </a:solidFill>
                <a:effectLst/>
              </a:rPr>
              <a:t>με</a:t>
            </a:r>
            <a:r>
              <a:rPr lang="en-US" sz="1700" dirty="0">
                <a:solidFill>
                  <a:schemeClr val="tx1"/>
                </a:solidFill>
                <a:effectLst/>
              </a:rPr>
              <a:t> αναπ</a:t>
            </a:r>
            <a:r>
              <a:rPr lang="en-US" sz="1700" dirty="0" err="1">
                <a:solidFill>
                  <a:schemeClr val="tx1"/>
                </a:solidFill>
                <a:effectLst/>
              </a:rPr>
              <a:t>ηρί</a:t>
            </a:r>
            <a:r>
              <a:rPr lang="en-US" sz="1700" dirty="0">
                <a:solidFill>
                  <a:schemeClr val="tx1"/>
                </a:solidFill>
                <a:effectLst/>
              </a:rPr>
              <a:t>α που χρειάζεται </a:t>
            </a:r>
            <a:r>
              <a:rPr lang="en-US" sz="1700" b="1" dirty="0">
                <a:solidFill>
                  <a:schemeClr val="tx1"/>
                </a:solidFill>
                <a:effectLst/>
              </a:rPr>
              <a:t>υποστηρικτική τεχνολογία </a:t>
            </a:r>
            <a:r>
              <a:rPr lang="en-US" sz="1700" dirty="0">
                <a:solidFill>
                  <a:schemeClr val="tx1"/>
                </a:solidFill>
                <a:effectLst/>
              </a:rPr>
              <a:t>για να μπορεί να πλοηγηθεί στο διαδίκτυο,  </a:t>
            </a:r>
            <a:r>
              <a:rPr lang="en-US" sz="1700" b="1" dirty="0">
                <a:solidFill>
                  <a:schemeClr val="tx1"/>
                </a:solidFill>
                <a:effectLst/>
              </a:rPr>
              <a:t>δεν την διαθέτει</a:t>
            </a:r>
            <a:r>
              <a:rPr lang="en-US" sz="1700" dirty="0">
                <a:solidFill>
                  <a:schemeClr val="tx1"/>
                </a:solidFill>
                <a:effectLst/>
              </a:rPr>
              <a:t>.</a:t>
            </a:r>
          </a:p>
          <a:p>
            <a:pPr lvl="0" indent="-228600">
              <a:lnSpc>
                <a:spcPct val="90000"/>
              </a:lnSpc>
              <a:spcBef>
                <a:spcPts val="500"/>
              </a:spcBef>
              <a:spcAft>
                <a:spcPts val="1000"/>
              </a:spcAft>
              <a:buClr>
                <a:srgbClr val="124F1A"/>
              </a:buClr>
              <a:buFont typeface="Arial" panose="020B0604020202020204" pitchFamily="34" charset="0"/>
              <a:buChar char="•"/>
            </a:pPr>
            <a:r>
              <a:rPr lang="en-US" sz="1700" dirty="0" err="1">
                <a:solidFill>
                  <a:schemeClr val="tx1"/>
                </a:solidFill>
                <a:effectLst/>
              </a:rPr>
              <a:t>Το</a:t>
            </a:r>
            <a:r>
              <a:rPr lang="en-US" sz="1700" dirty="0">
                <a:solidFill>
                  <a:schemeClr val="tx1"/>
                </a:solidFill>
                <a:effectLst/>
              </a:rPr>
              <a:t> </a:t>
            </a:r>
            <a:r>
              <a:rPr lang="en-US" sz="1700" b="1" dirty="0">
                <a:solidFill>
                  <a:schemeClr val="tx1"/>
                </a:solidFill>
                <a:effectLst/>
              </a:rPr>
              <a:t>51%</a:t>
            </a:r>
            <a:r>
              <a:rPr lang="en-US" sz="1700" dirty="0">
                <a:solidFill>
                  <a:schemeClr val="tx1"/>
                </a:solidFill>
                <a:effectLst/>
              </a:rPr>
              <a:t> </a:t>
            </a:r>
            <a:r>
              <a:rPr lang="en-US" sz="1700" dirty="0" err="1">
                <a:solidFill>
                  <a:schemeClr val="tx1"/>
                </a:solidFill>
                <a:effectLst/>
              </a:rPr>
              <a:t>των</a:t>
            </a:r>
            <a:r>
              <a:rPr lang="en-US" sz="1700" dirty="0">
                <a:solidFill>
                  <a:schemeClr val="tx1"/>
                </a:solidFill>
                <a:effectLst/>
              </a:rPr>
              <a:t> α</a:t>
            </a:r>
            <a:r>
              <a:rPr lang="en-US" sz="1700" dirty="0" err="1">
                <a:solidFill>
                  <a:schemeClr val="tx1"/>
                </a:solidFill>
                <a:effectLst/>
              </a:rPr>
              <a:t>τόμων</a:t>
            </a:r>
            <a:r>
              <a:rPr lang="en-US" sz="1700" dirty="0">
                <a:solidFill>
                  <a:schemeClr val="tx1"/>
                </a:solidFill>
                <a:effectLst/>
              </a:rPr>
              <a:t> π</a:t>
            </a:r>
            <a:r>
              <a:rPr lang="en-US" sz="1700" dirty="0" err="1">
                <a:solidFill>
                  <a:schemeClr val="tx1"/>
                </a:solidFill>
                <a:effectLst/>
              </a:rPr>
              <a:t>ου</a:t>
            </a:r>
            <a:r>
              <a:rPr lang="en-US" sz="1700" dirty="0">
                <a:solidFill>
                  <a:schemeClr val="tx1"/>
                </a:solidFill>
                <a:effectLst/>
              </a:rPr>
              <a:t> </a:t>
            </a:r>
            <a:r>
              <a:rPr lang="en-US" sz="1700" dirty="0" err="1">
                <a:solidFill>
                  <a:schemeClr val="tx1"/>
                </a:solidFill>
                <a:effectLst/>
              </a:rPr>
              <a:t>έχουν</a:t>
            </a:r>
            <a:r>
              <a:rPr lang="en-US" sz="1700" dirty="0">
                <a:solidFill>
                  <a:schemeClr val="tx1"/>
                </a:solidFill>
                <a:effectLst/>
              </a:rPr>
              <a:t> α</a:t>
            </a:r>
            <a:r>
              <a:rPr lang="en-US" sz="1700" dirty="0" err="1">
                <a:solidFill>
                  <a:schemeClr val="tx1"/>
                </a:solidFill>
                <a:effectLst/>
              </a:rPr>
              <a:t>νάγκη</a:t>
            </a:r>
            <a:r>
              <a:rPr lang="en-US" sz="1700" dirty="0">
                <a:solidFill>
                  <a:schemeClr val="tx1"/>
                </a:solidFill>
                <a:effectLst/>
              </a:rPr>
              <a:t> </a:t>
            </a:r>
            <a:r>
              <a:rPr lang="en-US" sz="1700" b="1" dirty="0">
                <a:solidFill>
                  <a:schemeClr val="tx1"/>
                </a:solidFill>
                <a:effectLst/>
              </a:rPr>
              <a:t>β</a:t>
            </a:r>
            <a:r>
              <a:rPr lang="en-US" sz="1700" b="1" dirty="0" err="1">
                <a:solidFill>
                  <a:schemeClr val="tx1"/>
                </a:solidFill>
                <a:effectLst/>
              </a:rPr>
              <a:t>οηθημάτων</a:t>
            </a:r>
            <a:r>
              <a:rPr lang="en-US" sz="1700" b="1" dirty="0">
                <a:solidFill>
                  <a:schemeClr val="tx1"/>
                </a:solidFill>
                <a:effectLst/>
              </a:rPr>
              <a:t> </a:t>
            </a:r>
            <a:r>
              <a:rPr lang="en-US" sz="1700" b="1" dirty="0" err="1">
                <a:solidFill>
                  <a:schemeClr val="tx1"/>
                </a:solidFill>
                <a:effectLst/>
              </a:rPr>
              <a:t>κινητικότητ</a:t>
            </a:r>
            <a:r>
              <a:rPr lang="en-US" sz="1700" b="1" dirty="0">
                <a:solidFill>
                  <a:schemeClr val="tx1"/>
                </a:solidFill>
                <a:effectLst/>
              </a:rPr>
              <a:t>ας</a:t>
            </a:r>
            <a:r>
              <a:rPr lang="en-US" sz="1700" dirty="0">
                <a:solidFill>
                  <a:schemeClr val="tx1"/>
                </a:solidFill>
                <a:effectLst/>
              </a:rPr>
              <a:t> απαντάνε ότι </a:t>
            </a:r>
            <a:r>
              <a:rPr lang="en-US" sz="1700" b="1" dirty="0">
                <a:solidFill>
                  <a:schemeClr val="tx1"/>
                </a:solidFill>
                <a:effectLst/>
              </a:rPr>
              <a:t>δεν τα διαθέτουν</a:t>
            </a:r>
            <a:r>
              <a:rPr lang="en-US" sz="1700" dirty="0">
                <a:solidFill>
                  <a:schemeClr val="tx1"/>
                </a:solidFill>
                <a:effectLst/>
              </a:rPr>
              <a:t>. </a:t>
            </a:r>
          </a:p>
        </p:txBody>
      </p:sp>
      <p:sp>
        <p:nvSpPr>
          <p:cNvPr id="5" name="Θέση αριθμού διαφάνειας 4">
            <a:extLst>
              <a:ext uri="{FF2B5EF4-FFF2-40B4-BE49-F238E27FC236}">
                <a16:creationId xmlns:a16="http://schemas.microsoft.com/office/drawing/2014/main" id="{7F8B4298-D9FE-2DDD-F865-7DC7662DC5D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ACEC6B3-E101-456A-A828-9D5A912DEB98}" type="slidenum">
              <a:rPr lang="en-US" smtClean="0">
                <a:solidFill>
                  <a:schemeClr val="tx1">
                    <a:tint val="75000"/>
                  </a:schemeClr>
                </a:solidFill>
              </a:rPr>
              <a:pPr>
                <a:spcAft>
                  <a:spcPts val="600"/>
                </a:spcAft>
              </a:pPr>
              <a:t>23</a:t>
            </a:fld>
            <a:endParaRPr lang="en-US">
              <a:solidFill>
                <a:schemeClr val="tx1">
                  <a:tint val="75000"/>
                </a:schemeClr>
              </a:solidFill>
            </a:endParaRPr>
          </a:p>
        </p:txBody>
      </p:sp>
      <p:graphicFrame>
        <p:nvGraphicFramePr>
          <p:cNvPr id="10" name="Γράφημα 9">
            <a:extLst>
              <a:ext uri="{FF2B5EF4-FFF2-40B4-BE49-F238E27FC236}">
                <a16:creationId xmlns:a16="http://schemas.microsoft.com/office/drawing/2014/main" id="{FC7DE6C7-8EF6-5E1E-2B71-B203CBB9E9BF}"/>
              </a:ext>
            </a:extLst>
          </p:cNvPr>
          <p:cNvGraphicFramePr>
            <a:graphicFrameLocks/>
          </p:cNvGraphicFramePr>
          <p:nvPr>
            <p:extLst>
              <p:ext uri="{D42A27DB-BD31-4B8C-83A1-F6EECF244321}">
                <p14:modId xmlns:p14="http://schemas.microsoft.com/office/powerpoint/2010/main" val="489492564"/>
              </p:ext>
            </p:extLst>
          </p:nvPr>
        </p:nvGraphicFramePr>
        <p:xfrm>
          <a:off x="4440024" y="1394600"/>
          <a:ext cx="7192651" cy="496175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0D292A45-B09F-BA24-9E34-D9C818A316AF}"/>
              </a:ext>
            </a:extLst>
          </p:cNvPr>
          <p:cNvSpPr txBox="1"/>
          <p:nvPr/>
        </p:nvSpPr>
        <p:spPr>
          <a:xfrm>
            <a:off x="415757" y="808857"/>
            <a:ext cx="3753441" cy="892552"/>
          </a:xfrm>
          <a:prstGeom prst="rect">
            <a:avLst/>
          </a:prstGeom>
          <a:noFill/>
        </p:spPr>
        <p:txBody>
          <a:bodyPr wrap="square">
            <a:spAutoFit/>
          </a:bodyPr>
          <a:lstStyle/>
          <a:p>
            <a:pPr algn="just"/>
            <a:r>
              <a:rPr lang="el-GR" sz="1300" i="1" dirty="0"/>
              <a:t>«Το σημαντικότερο εμπόδιο που αντιμετωπίζω […] στην καθημερινότητά μου είναι η </a:t>
            </a:r>
            <a:r>
              <a:rPr lang="el-GR" sz="1300" b="1" i="1" dirty="0"/>
              <a:t>έλλειψη προσβασιμότητας</a:t>
            </a:r>
            <a:r>
              <a:rPr lang="el-GR" sz="1300" i="1" dirty="0"/>
              <a:t>.» </a:t>
            </a:r>
            <a:r>
              <a:rPr lang="el-GR" sz="1300" b="1" i="1" dirty="0"/>
              <a:t>(Άνδρας, κινητική αναπηρία, Θεσσαλία)</a:t>
            </a:r>
          </a:p>
        </p:txBody>
      </p:sp>
      <p:sp>
        <p:nvSpPr>
          <p:cNvPr id="3" name="TextBox 2">
            <a:extLst>
              <a:ext uri="{FF2B5EF4-FFF2-40B4-BE49-F238E27FC236}">
                <a16:creationId xmlns:a16="http://schemas.microsoft.com/office/drawing/2014/main" id="{F4A22EA7-3379-404C-B802-DDE656C02846}"/>
              </a:ext>
            </a:extLst>
          </p:cNvPr>
          <p:cNvSpPr txBox="1"/>
          <p:nvPr/>
        </p:nvSpPr>
        <p:spPr>
          <a:xfrm>
            <a:off x="6221690" y="808857"/>
            <a:ext cx="5326143" cy="584775"/>
          </a:xfrm>
          <a:prstGeom prst="rect">
            <a:avLst/>
          </a:prstGeom>
          <a:noFill/>
        </p:spPr>
        <p:txBody>
          <a:bodyPr wrap="square">
            <a:spAutoFit/>
          </a:bodyPr>
          <a:lstStyle/>
          <a:p>
            <a:pPr algn="r"/>
            <a:r>
              <a:rPr lang="el-GR" sz="1600" b="1" dirty="0"/>
              <a:t>Αντιμετωπίζουν πάντα/συχνά/μερικές φορές εμπόδια προσβασιμότητας σε:</a:t>
            </a:r>
          </a:p>
        </p:txBody>
      </p:sp>
    </p:spTree>
    <p:extLst>
      <p:ext uri="{BB962C8B-B14F-4D97-AF65-F5344CB8AC3E}">
        <p14:creationId xmlns:p14="http://schemas.microsoft.com/office/powerpoint/2010/main" val="34906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19BA6FFF-B00C-A6E1-2176-8A8F8B259258}"/>
              </a:ext>
            </a:extLst>
          </p:cNvPr>
          <p:cNvSpPr>
            <a:spLocks noGrp="1"/>
          </p:cNvSpPr>
          <p:nvPr>
            <p:ph type="sldNum" sz="quarter" idx="12"/>
          </p:nvPr>
        </p:nvSpPr>
        <p:spPr/>
        <p:txBody>
          <a:bodyPr/>
          <a:lstStyle/>
          <a:p>
            <a:fld id="{8ACEC6B3-E101-456A-A828-9D5A912DEB98}" type="slidenum">
              <a:rPr lang="de-DE" smtClean="0"/>
              <a:t>24</a:t>
            </a:fld>
            <a:endParaRPr lang="de-DE"/>
          </a:p>
        </p:txBody>
      </p:sp>
      <p:sp>
        <p:nvSpPr>
          <p:cNvPr id="4" name="TextBox 3">
            <a:extLst>
              <a:ext uri="{FF2B5EF4-FFF2-40B4-BE49-F238E27FC236}">
                <a16:creationId xmlns:a16="http://schemas.microsoft.com/office/drawing/2014/main" id="{D3B76B96-4F29-F07D-509C-28413CFF95FC}"/>
              </a:ext>
            </a:extLst>
          </p:cNvPr>
          <p:cNvSpPr txBox="1"/>
          <p:nvPr/>
        </p:nvSpPr>
        <p:spPr>
          <a:xfrm>
            <a:off x="615491" y="1055648"/>
            <a:ext cx="10822363" cy="1754326"/>
          </a:xfrm>
          <a:prstGeom prst="rect">
            <a:avLst/>
          </a:prstGeom>
          <a:effectLst>
            <a:outerShdw blurRad="50800" dist="38100" dir="10800000" algn="r" rotWithShape="0">
              <a:prstClr val="black">
                <a:alpha val="40000"/>
              </a:prstClr>
            </a:outerShdw>
            <a:softEdge rad="31750"/>
          </a:effectLst>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Έρευνα για την Πρόσβαση στην Υγεία των ατόμων με αναπηρία, χρόνιες και σπάνιες παθήσεις (Ειδικό Βαρόμετρο 2024), Παρατηρητήριο Θεμάτων Αναπηρίας</a:t>
            </a:r>
          </a:p>
          <a:p>
            <a:pPr algn="just"/>
            <a:endParaRPr lang="el-GR" dirty="0">
              <a:solidFill>
                <a:schemeClr val="tx1"/>
              </a:solidFill>
              <a:latin typeface="Constantia" panose="02030602050306030303" pitchFamily="18" charset="0"/>
              <a:ea typeface="Aptos" panose="020B0004020202020204" pitchFamily="34" charset="0"/>
              <a:cs typeface="Times New Roman" panose="02020603050405020304" pitchFamily="18" charset="0"/>
            </a:endParaRPr>
          </a:p>
          <a:p>
            <a:pPr algn="just"/>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Ο</a:t>
            </a:r>
            <a:r>
              <a:rPr lang="el-GR" sz="1800" b="1"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χτώ (8) στα δέκα (10) άτομα με αναπηρία/χρόνιες παθήσεις </a:t>
            </a:r>
            <a:r>
              <a:rPr lang="el-GR" sz="180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αναγκάζονται να </a:t>
            </a:r>
            <a:r>
              <a:rPr lang="el-GR" sz="1800" b="1"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μειώσουν δαπάνες που αφορούν βασικές ανάγκες διαβίωσης</a:t>
            </a:r>
            <a:r>
              <a:rPr lang="el-GR" sz="180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 όπως δαπάνες για τρόφιμα ή ρουχισμό, προκειμένου να καλύψουν τις ανάγκες της υγείας του. </a:t>
            </a:r>
            <a:endParaRPr lang="el-GR" dirty="0">
              <a:solidFill>
                <a:schemeClr val="tx1"/>
              </a:solidFill>
            </a:endParaRPr>
          </a:p>
        </p:txBody>
      </p:sp>
      <p:sp>
        <p:nvSpPr>
          <p:cNvPr id="6" name="TextBox 5">
            <a:extLst>
              <a:ext uri="{FF2B5EF4-FFF2-40B4-BE49-F238E27FC236}">
                <a16:creationId xmlns:a16="http://schemas.microsoft.com/office/drawing/2014/main" id="{DDEA06BB-5142-2790-EE21-C12CB8AA439A}"/>
              </a:ext>
            </a:extLst>
          </p:cNvPr>
          <p:cNvSpPr txBox="1"/>
          <p:nvPr/>
        </p:nvSpPr>
        <p:spPr>
          <a:xfrm>
            <a:off x="867265" y="3429000"/>
            <a:ext cx="11104775" cy="2862322"/>
          </a:xfrm>
          <a:prstGeom prst="rect">
            <a:avLst/>
          </a:prstGeom>
          <a:effectLst>
            <a:outerShdw blurRad="50800" dist="38100" dir="8100000" algn="tr"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wrap="square">
            <a:spAutoFit/>
          </a:bodyPr>
          <a:lstStyle/>
          <a:p>
            <a:pPr algn="just"/>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Δελτίο Στατιστικής Πληροφόρησης «Το </a:t>
            </a:r>
            <a:r>
              <a:rPr lang="el-GR" b="1" dirty="0" err="1">
                <a:solidFill>
                  <a:schemeClr val="tx1"/>
                </a:solidFill>
                <a:latin typeface="Constantia" panose="02030602050306030303" pitchFamily="18" charset="0"/>
                <a:ea typeface="Aptos" panose="020B0004020202020204" pitchFamily="34" charset="0"/>
                <a:cs typeface="Times New Roman" panose="02020603050405020304" pitchFamily="18" charset="0"/>
              </a:rPr>
              <a:t>τετράπτυχο</a:t>
            </a:r>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 της περιθωριοποίησης των ατόμων με αναπηρία στην </a:t>
            </a:r>
            <a:r>
              <a:rPr lang="el-GR" b="1" dirty="0" err="1">
                <a:solidFill>
                  <a:schemeClr val="tx1"/>
                </a:solidFill>
                <a:latin typeface="Constantia" panose="02030602050306030303" pitchFamily="18" charset="0"/>
                <a:ea typeface="Aptos" panose="020B0004020202020204" pitchFamily="34" charset="0"/>
                <a:cs typeface="Times New Roman" panose="02020603050405020304" pitchFamily="18" charset="0"/>
              </a:rPr>
              <a:t>Ελλάδα:Φτώχεια</a:t>
            </a:r>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 εργασιακός αποκλεισμός, ελλειμματική κοινωνική προστασία, υγεία από την τσέπη των νοικοκυριών»</a:t>
            </a:r>
            <a:r>
              <a:rPr lang="en-US"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 (</a:t>
            </a:r>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δευτερογενή ανάλυση στοιχείων της </a:t>
            </a:r>
            <a:r>
              <a:rPr lang="en-US"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Eurostat</a:t>
            </a:r>
            <a:r>
              <a:rPr lang="el-GR"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 έτους 2024</a:t>
            </a:r>
            <a:r>
              <a:rPr lang="en-US" b="1" dirty="0">
                <a:solidFill>
                  <a:schemeClr val="tx1"/>
                </a:solidFill>
                <a:latin typeface="Constantia" panose="02030602050306030303" pitchFamily="18" charset="0"/>
                <a:ea typeface="Aptos" panose="020B0004020202020204" pitchFamily="34" charset="0"/>
                <a:cs typeface="Times New Roman" panose="02020603050405020304" pitchFamily="18" charset="0"/>
              </a:rPr>
              <a:t>)</a:t>
            </a:r>
            <a:endParaRPr lang="el-GR" b="1" dirty="0">
              <a:solidFill>
                <a:schemeClr val="tx1"/>
              </a:solidFill>
            </a:endParaRPr>
          </a:p>
          <a:p>
            <a:endParaRPr lang="el-GR" spc="-20" dirty="0">
              <a:solidFill>
                <a:schemeClr val="tx1"/>
              </a:solidFill>
              <a:latin typeface="Constantia" panose="02030602050306030303" pitchFamily="18" charset="0"/>
              <a:ea typeface="Aptos" panose="020B0004020202020204" pitchFamily="34" charset="0"/>
              <a:cs typeface="Times New Roman" panose="02020603050405020304" pitchFamily="18" charset="0"/>
            </a:endParaRPr>
          </a:p>
          <a:p>
            <a:pPr algn="just"/>
            <a:r>
              <a:rPr lang="el-GR" b="1" spc="-20" dirty="0">
                <a:solidFill>
                  <a:schemeClr val="tx1"/>
                </a:solidFill>
                <a:latin typeface="Constantia" panose="02030602050306030303" pitchFamily="18" charset="0"/>
                <a:ea typeface="Aptos" panose="020B0004020202020204" pitchFamily="34" charset="0"/>
                <a:cs typeface="Times New Roman" panose="02020603050405020304" pitchFamily="18" charset="0"/>
              </a:rPr>
              <a:t>Ο</a:t>
            </a:r>
            <a:r>
              <a:rPr lang="el-GR" sz="1800" b="1"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 ένας (1) στους δύο (2) </a:t>
            </a:r>
            <a:r>
              <a:rPr lang="el-GR" sz="1800"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πολίτες με αναπηρία στην Ελλάδα (16-64 ετών), ζούσε σε κίνδυνο </a:t>
            </a:r>
            <a:r>
              <a:rPr lang="el-GR" sz="1800" b="1"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φτώχειας ή/και αποκλεισμού</a:t>
            </a:r>
            <a:r>
              <a:rPr lang="el-GR" sz="1800"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 συμπεριλαμβανομένων των επιδομάτων στο εκτιμώμενο εισόδημα.</a:t>
            </a:r>
          </a:p>
          <a:p>
            <a:pPr algn="just"/>
            <a:endParaRPr lang="el-GR" spc="-20" dirty="0">
              <a:solidFill>
                <a:schemeClr val="tx1"/>
              </a:solidFill>
              <a:latin typeface="Constantia" panose="02030602050306030303" pitchFamily="18" charset="0"/>
              <a:ea typeface="Aptos" panose="020B0004020202020204" pitchFamily="34" charset="0"/>
              <a:cs typeface="Times New Roman" panose="02020603050405020304" pitchFamily="18" charset="0"/>
            </a:endParaRPr>
          </a:p>
          <a:p>
            <a:pPr algn="just"/>
            <a:r>
              <a:rPr lang="el-GR" sz="1800" b="1"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Το «Ποσοστό ατόμων με αναπηρία και ληξιπρόθεσμες οφειλές» ανήλθε σε 44,5%</a:t>
            </a:r>
            <a:r>
              <a:rPr lang="el-GR" sz="1800"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 δηλαδή σε </a:t>
            </a:r>
            <a:r>
              <a:rPr lang="el-GR" sz="1800" spc="-20" dirty="0" err="1">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υπερτετραπλάσιο</a:t>
            </a:r>
            <a:r>
              <a:rPr lang="el-GR" sz="1800" spc="-20" dirty="0">
                <a:solidFill>
                  <a:schemeClr val="tx1"/>
                </a:solidFill>
                <a:effectLst/>
                <a:latin typeface="Constantia" panose="02030602050306030303" pitchFamily="18" charset="0"/>
                <a:ea typeface="Aptos" panose="020B0004020202020204" pitchFamily="34" charset="0"/>
                <a:cs typeface="Times New Roman" panose="02020603050405020304" pitchFamily="18" charset="0"/>
              </a:rPr>
              <a:t> επίπεδο από τον ευρωπαϊκό μέσο όρο (10,2%), καταγράφοντας μάλιστα αύξηση έξι μονάδων σε σχέση με το 2019.</a:t>
            </a:r>
          </a:p>
        </p:txBody>
      </p:sp>
      <p:sp>
        <p:nvSpPr>
          <p:cNvPr id="7" name="TextBox 2">
            <a:extLst>
              <a:ext uri="{FF2B5EF4-FFF2-40B4-BE49-F238E27FC236}">
                <a16:creationId xmlns:a16="http://schemas.microsoft.com/office/drawing/2014/main" id="{1B09516C-7E99-4248-4E01-676E33E75953}"/>
              </a:ext>
            </a:extLst>
          </p:cNvPr>
          <p:cNvSpPr txBox="1"/>
          <p:nvPr/>
        </p:nvSpPr>
        <p:spPr>
          <a:xfrm>
            <a:off x="0" y="48267"/>
            <a:ext cx="12192000" cy="490199"/>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just">
              <a:lnSpc>
                <a:spcPct val="115000"/>
              </a:lnSpc>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Προγενέστερα ευρήματα του Παρατηρητηρίου Θεμάτων Αναπηρίας</a:t>
            </a:r>
          </a:p>
        </p:txBody>
      </p:sp>
    </p:spTree>
    <p:extLst>
      <p:ext uri="{BB962C8B-B14F-4D97-AF65-F5344CB8AC3E}">
        <p14:creationId xmlns:p14="http://schemas.microsoft.com/office/powerpoint/2010/main" val="3844997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F7294938-180A-D52A-F78D-C39FB41DE2BD}"/>
              </a:ext>
            </a:extLst>
          </p:cNvPr>
          <p:cNvSpPr>
            <a:spLocks noGrp="1"/>
          </p:cNvSpPr>
          <p:nvPr>
            <p:ph sz="half" idx="1"/>
          </p:nvPr>
        </p:nvSpPr>
        <p:spPr>
          <a:xfrm>
            <a:off x="6508031" y="746979"/>
            <a:ext cx="5181600" cy="5938421"/>
          </a:xfrm>
        </p:spPr>
        <p:txBody>
          <a:bodyPr>
            <a:spAutoFit/>
          </a:bodyPr>
          <a:lstStyle/>
          <a:p>
            <a:pPr algn="just">
              <a:lnSpc>
                <a:spcPct val="120000"/>
              </a:lnSpc>
            </a:pPr>
            <a:r>
              <a:rPr lang="el-GR" sz="1800" dirty="0"/>
              <a:t>Το </a:t>
            </a:r>
            <a:r>
              <a:rPr lang="el-GR" sz="2000" b="1" dirty="0"/>
              <a:t>¼</a:t>
            </a:r>
            <a:r>
              <a:rPr lang="el-GR" sz="1800" dirty="0"/>
              <a:t> των ατόμων με αναπηρία/χρόνιες παθήσεις διαβιούν σε </a:t>
            </a:r>
            <a:r>
              <a:rPr lang="el-GR" sz="1800" b="1" dirty="0"/>
              <a:t>νοικοκυριά με συνολικό μηνιαίο </a:t>
            </a:r>
            <a:r>
              <a:rPr lang="el-GR" sz="1800" dirty="0"/>
              <a:t>οικογενειακό εισόδημα -εκτός των προνοιακών ενισχύσεων και επιδομάτων- το οποίο κυμαίνεται σε επίπεδα </a:t>
            </a:r>
            <a:r>
              <a:rPr lang="el-GR" sz="1800" b="1" dirty="0"/>
              <a:t>έως 600 ευρώ</a:t>
            </a:r>
          </a:p>
          <a:p>
            <a:pPr lvl="0" algn="just">
              <a:lnSpc>
                <a:spcPct val="120000"/>
              </a:lnSpc>
            </a:pPr>
            <a:r>
              <a:rPr lang="el-GR" sz="1800" dirty="0"/>
              <a:t>Το </a:t>
            </a:r>
            <a:r>
              <a:rPr lang="el-GR" sz="1800" b="1" dirty="0"/>
              <a:t>75% των ατόμων </a:t>
            </a:r>
            <a:r>
              <a:rPr lang="el-GR" sz="1800" dirty="0"/>
              <a:t>με αναπηρία διαθέτει </a:t>
            </a:r>
            <a:r>
              <a:rPr lang="el-GR" sz="1800" b="1" dirty="0"/>
              <a:t>μηνιαίο ατομικό εισόδημα από 0 έως 675 </a:t>
            </a:r>
            <a:r>
              <a:rPr lang="el-GR" sz="1800" dirty="0"/>
              <a:t>ευρώ το μήνα, </a:t>
            </a:r>
          </a:p>
          <a:p>
            <a:pPr lvl="0" algn="just">
              <a:lnSpc>
                <a:spcPct val="120000"/>
              </a:lnSpc>
            </a:pPr>
            <a:r>
              <a:rPr lang="el-GR" sz="1800" b="1" dirty="0"/>
              <a:t>Τα ¾ των ατόμων με σοβαρή αναπηρία </a:t>
            </a:r>
            <a:r>
              <a:rPr lang="el-GR" sz="1800" dirty="0"/>
              <a:t>εκτιμήθηκε ότι τοποθετούνται σε ατομικά εισοδήματα από </a:t>
            </a:r>
            <a:r>
              <a:rPr lang="el-GR" sz="1800" b="1" dirty="0"/>
              <a:t>0 έως 600 ευρώ μηνιαίως</a:t>
            </a:r>
            <a:r>
              <a:rPr lang="el-GR" sz="1800" dirty="0"/>
              <a:t>.</a:t>
            </a:r>
            <a:endParaRPr lang="de-DE" sz="1800" dirty="0"/>
          </a:p>
          <a:p>
            <a:pPr lvl="0" algn="just">
              <a:lnSpc>
                <a:spcPct val="120000"/>
              </a:lnSpc>
            </a:pPr>
            <a:r>
              <a:rPr lang="el-GR" sz="1800" dirty="0"/>
              <a:t>Το </a:t>
            </a:r>
            <a:r>
              <a:rPr lang="el-GR" sz="1800" b="1" dirty="0"/>
              <a:t>50%</a:t>
            </a:r>
            <a:r>
              <a:rPr lang="el-GR" sz="1800" dirty="0"/>
              <a:t> των ατόμων με αναπηρία διαθέτει μηνιαίο </a:t>
            </a:r>
            <a:r>
              <a:rPr lang="el-GR" sz="1800" b="1" dirty="0"/>
              <a:t>ατομικό εισόδημα έως 385 ευρώ</a:t>
            </a:r>
            <a:r>
              <a:rPr lang="el-GR" sz="1800" dirty="0"/>
              <a:t>. </a:t>
            </a:r>
            <a:endParaRPr lang="de-DE" sz="1800" dirty="0"/>
          </a:p>
          <a:p>
            <a:pPr lvl="0" algn="just">
              <a:lnSpc>
                <a:spcPct val="120000"/>
              </a:lnSpc>
            </a:pPr>
            <a:r>
              <a:rPr lang="el-GR" sz="1800" dirty="0"/>
              <a:t>Το </a:t>
            </a:r>
            <a:r>
              <a:rPr lang="el-GR" sz="1800" b="1" dirty="0"/>
              <a:t>25%</a:t>
            </a:r>
            <a:r>
              <a:rPr lang="el-GR" sz="1800" dirty="0"/>
              <a:t> των ατόμων με αναπηρία εκτιμάται ότι έχει μηνιαίο </a:t>
            </a:r>
            <a:r>
              <a:rPr lang="el-GR" sz="1800" b="1" dirty="0"/>
              <a:t>ατομικό εισόδημα από 0 έως 230 </a:t>
            </a:r>
            <a:r>
              <a:rPr lang="el-GR" sz="1800" dirty="0"/>
              <a:t>ευρώ. </a:t>
            </a:r>
            <a:endParaRPr lang="de-DE" sz="1800" dirty="0"/>
          </a:p>
        </p:txBody>
      </p:sp>
      <p:sp>
        <p:nvSpPr>
          <p:cNvPr id="2" name="Θέση αριθμού διαφάνειας 1">
            <a:extLst>
              <a:ext uri="{FF2B5EF4-FFF2-40B4-BE49-F238E27FC236}">
                <a16:creationId xmlns:a16="http://schemas.microsoft.com/office/drawing/2014/main" id="{D452AAC3-4135-47A1-7F2C-A50AB0F584D5}"/>
              </a:ext>
            </a:extLst>
          </p:cNvPr>
          <p:cNvSpPr>
            <a:spLocks noGrp="1"/>
          </p:cNvSpPr>
          <p:nvPr>
            <p:ph type="sldNum" sz="quarter" idx="12"/>
          </p:nvPr>
        </p:nvSpPr>
        <p:spPr/>
        <p:txBody>
          <a:bodyPr/>
          <a:lstStyle/>
          <a:p>
            <a:fld id="{8ACEC6B3-E101-456A-A828-9D5A912DEB98}" type="slidenum">
              <a:rPr lang="de-DE" smtClean="0"/>
              <a:t>25</a:t>
            </a:fld>
            <a:endParaRPr lang="de-DE" dirty="0"/>
          </a:p>
        </p:txBody>
      </p:sp>
      <p:graphicFrame>
        <p:nvGraphicFramePr>
          <p:cNvPr id="5" name="Πίνακας 4">
            <a:extLst>
              <a:ext uri="{FF2B5EF4-FFF2-40B4-BE49-F238E27FC236}">
                <a16:creationId xmlns:a16="http://schemas.microsoft.com/office/drawing/2014/main" id="{BC18F707-41C2-938E-675A-A7096B3B2630}"/>
              </a:ext>
            </a:extLst>
          </p:cNvPr>
          <p:cNvGraphicFramePr>
            <a:graphicFrameLocks noGrp="1"/>
          </p:cNvGraphicFramePr>
          <p:nvPr>
            <p:extLst>
              <p:ext uri="{D42A27DB-BD31-4B8C-83A1-F6EECF244321}">
                <p14:modId xmlns:p14="http://schemas.microsoft.com/office/powerpoint/2010/main" val="2891322671"/>
              </p:ext>
            </p:extLst>
          </p:nvPr>
        </p:nvGraphicFramePr>
        <p:xfrm>
          <a:off x="358219" y="746979"/>
          <a:ext cx="5816339" cy="1930233"/>
        </p:xfrm>
        <a:graphic>
          <a:graphicData uri="http://schemas.openxmlformats.org/drawingml/2006/table">
            <a:tbl>
              <a:tblPr firstRow="1" firstCol="1" bandRow="1">
                <a:tableStyleId>{35758FB7-9AC5-4552-8A53-C91805E547FA}</a:tableStyleId>
              </a:tblPr>
              <a:tblGrid>
                <a:gridCol w="1414020">
                  <a:extLst>
                    <a:ext uri="{9D8B030D-6E8A-4147-A177-3AD203B41FA5}">
                      <a16:colId xmlns:a16="http://schemas.microsoft.com/office/drawing/2014/main" val="3921985448"/>
                    </a:ext>
                  </a:extLst>
                </a:gridCol>
                <a:gridCol w="481656">
                  <a:extLst>
                    <a:ext uri="{9D8B030D-6E8A-4147-A177-3AD203B41FA5}">
                      <a16:colId xmlns:a16="http://schemas.microsoft.com/office/drawing/2014/main" val="3925058267"/>
                    </a:ext>
                  </a:extLst>
                </a:gridCol>
                <a:gridCol w="630745">
                  <a:extLst>
                    <a:ext uri="{9D8B030D-6E8A-4147-A177-3AD203B41FA5}">
                      <a16:colId xmlns:a16="http://schemas.microsoft.com/office/drawing/2014/main" val="3077027657"/>
                    </a:ext>
                  </a:extLst>
                </a:gridCol>
                <a:gridCol w="630745">
                  <a:extLst>
                    <a:ext uri="{9D8B030D-6E8A-4147-A177-3AD203B41FA5}">
                      <a16:colId xmlns:a16="http://schemas.microsoft.com/office/drawing/2014/main" val="3663535906"/>
                    </a:ext>
                  </a:extLst>
                </a:gridCol>
                <a:gridCol w="655508">
                  <a:extLst>
                    <a:ext uri="{9D8B030D-6E8A-4147-A177-3AD203B41FA5}">
                      <a16:colId xmlns:a16="http://schemas.microsoft.com/office/drawing/2014/main" val="1674215580"/>
                    </a:ext>
                  </a:extLst>
                </a:gridCol>
                <a:gridCol w="669264">
                  <a:extLst>
                    <a:ext uri="{9D8B030D-6E8A-4147-A177-3AD203B41FA5}">
                      <a16:colId xmlns:a16="http://schemas.microsoft.com/office/drawing/2014/main" val="3574574691"/>
                    </a:ext>
                  </a:extLst>
                </a:gridCol>
                <a:gridCol w="669264">
                  <a:extLst>
                    <a:ext uri="{9D8B030D-6E8A-4147-A177-3AD203B41FA5}">
                      <a16:colId xmlns:a16="http://schemas.microsoft.com/office/drawing/2014/main" val="670571088"/>
                    </a:ext>
                  </a:extLst>
                </a:gridCol>
                <a:gridCol w="665137">
                  <a:extLst>
                    <a:ext uri="{9D8B030D-6E8A-4147-A177-3AD203B41FA5}">
                      <a16:colId xmlns:a16="http://schemas.microsoft.com/office/drawing/2014/main" val="3361327299"/>
                    </a:ext>
                  </a:extLst>
                </a:gridCol>
              </a:tblGrid>
              <a:tr h="236345">
                <a:tc rowSpan="2">
                  <a:txBody>
                    <a:bodyPr/>
                    <a:lstStyle/>
                    <a:p>
                      <a:pPr>
                        <a:lnSpc>
                          <a:spcPct val="107000"/>
                        </a:lnSpc>
                        <a:spcAft>
                          <a:spcPts val="800"/>
                        </a:spcAft>
                      </a:pPr>
                      <a:r>
                        <a:rPr lang="el-GR" sz="1400" kern="1200" dirty="0">
                          <a:solidFill>
                            <a:schemeClr val="tx1"/>
                          </a:solidFill>
                          <a:effectLst/>
                        </a:rPr>
                        <a:t>Οικογενειακό</a:t>
                      </a:r>
                    </a:p>
                    <a:p>
                      <a:pPr>
                        <a:lnSpc>
                          <a:spcPct val="107000"/>
                        </a:lnSpc>
                        <a:spcAft>
                          <a:spcPts val="800"/>
                        </a:spcAft>
                      </a:pPr>
                      <a:r>
                        <a:rPr lang="el-GR" sz="1400" kern="1200" dirty="0">
                          <a:solidFill>
                            <a:schemeClr val="tx1"/>
                          </a:solidFill>
                          <a:effectLst/>
                        </a:rPr>
                        <a:t>Εισόδημα</a:t>
                      </a:r>
                      <a:r>
                        <a:rPr lang="el-GR" sz="1400" dirty="0">
                          <a:effectLst/>
                        </a:rPr>
                        <a:t> </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7">
                  <a:txBody>
                    <a:bodyPr/>
                    <a:lstStyle/>
                    <a:p>
                      <a:pPr algn="ctr">
                        <a:lnSpc>
                          <a:spcPct val="107000"/>
                        </a:lnSpc>
                        <a:spcAft>
                          <a:spcPts val="800"/>
                        </a:spcAft>
                      </a:pPr>
                      <a:r>
                        <a:rPr lang="el-GR" sz="1400" dirty="0" err="1">
                          <a:solidFill>
                            <a:schemeClr val="tx1"/>
                          </a:solidFill>
                          <a:effectLst/>
                        </a:rPr>
                        <a:t>Percentiles</a:t>
                      </a:r>
                      <a:r>
                        <a:rPr lang="el-GR" sz="1400" dirty="0">
                          <a:solidFill>
                            <a:schemeClr val="tx1"/>
                          </a:solidFill>
                          <a:effectLst/>
                        </a:rPr>
                        <a:t> (Ποσοστό του δείγματος)</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372128633"/>
                  </a:ext>
                </a:extLst>
              </a:tr>
              <a:tr h="335936">
                <a:tc vMerge="1">
                  <a:txBody>
                    <a:bodyPr/>
                    <a:lstStyle/>
                    <a:p>
                      <a:endParaRPr lang="el-GR"/>
                    </a:p>
                  </a:txBody>
                  <a:tcPr/>
                </a:tc>
                <a:tc>
                  <a:txBody>
                    <a:bodyPr/>
                    <a:lstStyle/>
                    <a:p>
                      <a:pPr algn="ctr">
                        <a:lnSpc>
                          <a:spcPct val="107000"/>
                        </a:lnSpc>
                        <a:spcAft>
                          <a:spcPts val="800"/>
                        </a:spcAft>
                      </a:pPr>
                      <a:r>
                        <a:rPr lang="el-GR" sz="1400">
                          <a:effectLst/>
                        </a:rPr>
                        <a:t>5</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dirty="0">
                          <a:effectLst/>
                        </a:rPr>
                        <a:t>10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25</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50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75</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90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95</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193827"/>
                  </a:ext>
                </a:extLst>
              </a:tr>
              <a:tr h="1357952">
                <a:tc>
                  <a:txBody>
                    <a:bodyPr/>
                    <a:lstStyle/>
                    <a:p>
                      <a:pPr algn="ctr">
                        <a:lnSpc>
                          <a:spcPct val="107000"/>
                        </a:lnSpc>
                        <a:spcAft>
                          <a:spcPts val="800"/>
                        </a:spcAft>
                      </a:pPr>
                      <a:r>
                        <a:rPr lang="el-GR" sz="1400" dirty="0">
                          <a:effectLst/>
                        </a:rPr>
                        <a:t>Σταθμισμένος Μέσος Όρος οικογενειακού εισοδήματος</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115,0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dirty="0">
                          <a:effectLst/>
                        </a:rPr>
                        <a:t>366,0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dirty="0">
                          <a:effectLst/>
                        </a:rPr>
                        <a:t>600,0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a:effectLst/>
                        </a:rPr>
                        <a:t>920,0</a:t>
                      </a:r>
                      <a:endParaRPr lang="el-GR"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dirty="0">
                          <a:effectLst/>
                        </a:rPr>
                        <a:t>1350,0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dirty="0">
                          <a:effectLst/>
                        </a:rPr>
                        <a:t>1700,0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800"/>
                        </a:spcAft>
                      </a:pPr>
                      <a:r>
                        <a:rPr lang="el-GR" sz="1400" dirty="0">
                          <a:effectLst/>
                        </a:rPr>
                        <a:t>3100,0</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5347283"/>
                  </a:ext>
                </a:extLst>
              </a:tr>
            </a:tbl>
          </a:graphicData>
        </a:graphic>
      </p:graphicFrame>
      <p:graphicFrame>
        <p:nvGraphicFramePr>
          <p:cNvPr id="6" name="Πίνακας 5">
            <a:extLst>
              <a:ext uri="{FF2B5EF4-FFF2-40B4-BE49-F238E27FC236}">
                <a16:creationId xmlns:a16="http://schemas.microsoft.com/office/drawing/2014/main" id="{DFE229AD-DD05-6BDE-4D09-0936AE67E7BE}"/>
              </a:ext>
            </a:extLst>
          </p:cNvPr>
          <p:cNvGraphicFramePr>
            <a:graphicFrameLocks noGrp="1"/>
          </p:cNvGraphicFramePr>
          <p:nvPr>
            <p:extLst>
              <p:ext uri="{D42A27DB-BD31-4B8C-83A1-F6EECF244321}">
                <p14:modId xmlns:p14="http://schemas.microsoft.com/office/powerpoint/2010/main" val="1907041237"/>
              </p:ext>
            </p:extLst>
          </p:nvPr>
        </p:nvGraphicFramePr>
        <p:xfrm>
          <a:off x="298139" y="3223595"/>
          <a:ext cx="5816339" cy="2432487"/>
        </p:xfrm>
        <a:graphic>
          <a:graphicData uri="http://schemas.openxmlformats.org/drawingml/2006/table">
            <a:tbl>
              <a:tblPr firstRow="1" firstCol="1" bandRow="1">
                <a:tableStyleId>{306799F8-075E-4A3A-A7F6-7FBC6576F1A4}</a:tableStyleId>
              </a:tblPr>
              <a:tblGrid>
                <a:gridCol w="1348033">
                  <a:extLst>
                    <a:ext uri="{9D8B030D-6E8A-4147-A177-3AD203B41FA5}">
                      <a16:colId xmlns:a16="http://schemas.microsoft.com/office/drawing/2014/main" val="2114164601"/>
                    </a:ext>
                  </a:extLst>
                </a:gridCol>
                <a:gridCol w="650449">
                  <a:extLst>
                    <a:ext uri="{9D8B030D-6E8A-4147-A177-3AD203B41FA5}">
                      <a16:colId xmlns:a16="http://schemas.microsoft.com/office/drawing/2014/main" val="1546414316"/>
                    </a:ext>
                  </a:extLst>
                </a:gridCol>
                <a:gridCol w="537328">
                  <a:extLst>
                    <a:ext uri="{9D8B030D-6E8A-4147-A177-3AD203B41FA5}">
                      <a16:colId xmlns:a16="http://schemas.microsoft.com/office/drawing/2014/main" val="2152985965"/>
                    </a:ext>
                  </a:extLst>
                </a:gridCol>
                <a:gridCol w="612742">
                  <a:extLst>
                    <a:ext uri="{9D8B030D-6E8A-4147-A177-3AD203B41FA5}">
                      <a16:colId xmlns:a16="http://schemas.microsoft.com/office/drawing/2014/main" val="1869533621"/>
                    </a:ext>
                  </a:extLst>
                </a:gridCol>
                <a:gridCol w="605125">
                  <a:extLst>
                    <a:ext uri="{9D8B030D-6E8A-4147-A177-3AD203B41FA5}">
                      <a16:colId xmlns:a16="http://schemas.microsoft.com/office/drawing/2014/main" val="2549411943"/>
                    </a:ext>
                  </a:extLst>
                </a:gridCol>
                <a:gridCol w="704924">
                  <a:extLst>
                    <a:ext uri="{9D8B030D-6E8A-4147-A177-3AD203B41FA5}">
                      <a16:colId xmlns:a16="http://schemas.microsoft.com/office/drawing/2014/main" val="1720445218"/>
                    </a:ext>
                  </a:extLst>
                </a:gridCol>
                <a:gridCol w="669580">
                  <a:extLst>
                    <a:ext uri="{9D8B030D-6E8A-4147-A177-3AD203B41FA5}">
                      <a16:colId xmlns:a16="http://schemas.microsoft.com/office/drawing/2014/main" val="2804755792"/>
                    </a:ext>
                  </a:extLst>
                </a:gridCol>
                <a:gridCol w="688158">
                  <a:extLst>
                    <a:ext uri="{9D8B030D-6E8A-4147-A177-3AD203B41FA5}">
                      <a16:colId xmlns:a16="http://schemas.microsoft.com/office/drawing/2014/main" val="238657005"/>
                    </a:ext>
                  </a:extLst>
                </a:gridCol>
              </a:tblGrid>
              <a:tr h="798646">
                <a:tc rowSpan="2">
                  <a:txBody>
                    <a:bodyPr/>
                    <a:lstStyle/>
                    <a:p>
                      <a:pPr marL="0" algn="l" defTabSz="914400" rtl="0" eaLnBrk="1" latinLnBrk="0" hangingPunct="1">
                        <a:lnSpc>
                          <a:spcPct val="107000"/>
                        </a:lnSpc>
                        <a:spcAft>
                          <a:spcPts val="800"/>
                        </a:spcAft>
                      </a:pPr>
                      <a:r>
                        <a:rPr lang="el-GR" sz="1400" kern="1200" dirty="0">
                          <a:solidFill>
                            <a:schemeClr val="tx1"/>
                          </a:solidFill>
                          <a:effectLst/>
                        </a:rPr>
                        <a:t> </a:t>
                      </a:r>
                    </a:p>
                    <a:p>
                      <a:pPr marL="0" algn="l" defTabSz="914400" rtl="0" eaLnBrk="1" latinLnBrk="0" hangingPunct="1">
                        <a:lnSpc>
                          <a:spcPct val="107000"/>
                        </a:lnSpc>
                        <a:spcAft>
                          <a:spcPts val="800"/>
                        </a:spcAft>
                      </a:pPr>
                      <a:r>
                        <a:rPr lang="el-GR" sz="1400" kern="1200" dirty="0">
                          <a:solidFill>
                            <a:schemeClr val="tx1"/>
                          </a:solidFill>
                          <a:effectLst/>
                        </a:rPr>
                        <a:t>Ατομικό</a:t>
                      </a:r>
                    </a:p>
                    <a:p>
                      <a:pPr marL="0" algn="l" defTabSz="914400" rtl="0" eaLnBrk="1" latinLnBrk="0" hangingPunct="1">
                        <a:lnSpc>
                          <a:spcPct val="107000"/>
                        </a:lnSpc>
                        <a:spcAft>
                          <a:spcPts val="800"/>
                        </a:spcAft>
                      </a:pPr>
                      <a:r>
                        <a:rPr lang="el-GR" sz="1400" kern="1200" dirty="0">
                          <a:solidFill>
                            <a:schemeClr val="tx1"/>
                          </a:solidFill>
                          <a:effectLst/>
                        </a:rPr>
                        <a:t>Εισόδημα</a:t>
                      </a:r>
                      <a:endParaRPr lang="el-GR" sz="14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a:txBody>
                    <a:bodyPr/>
                    <a:lstStyle/>
                    <a:p>
                      <a:pPr algn="ctr">
                        <a:lnSpc>
                          <a:spcPct val="107000"/>
                        </a:lnSpc>
                        <a:spcAft>
                          <a:spcPts val="800"/>
                        </a:spcAft>
                      </a:pPr>
                      <a:r>
                        <a:rPr lang="el-GR" sz="1400" dirty="0" err="1">
                          <a:solidFill>
                            <a:schemeClr val="tx1"/>
                          </a:solidFill>
                          <a:effectLst/>
                        </a:rPr>
                        <a:t>Percentiles</a:t>
                      </a:r>
                      <a:r>
                        <a:rPr lang="el-GR" sz="1400" dirty="0">
                          <a:solidFill>
                            <a:schemeClr val="tx1"/>
                          </a:solidFill>
                          <a:effectLst/>
                        </a:rPr>
                        <a:t> (Ποσοστό του δείγματος με μέτριους ή σοβαρούς περιορισμούς δραστηριότητας/ αναπηρία)</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3928299990"/>
                  </a:ext>
                </a:extLst>
              </a:tr>
              <a:tr h="317940">
                <a:tc vMerge="1">
                  <a:txBody>
                    <a:bodyPr/>
                    <a:lstStyle/>
                    <a:p>
                      <a:endParaRPr dirty="0"/>
                    </a:p>
                  </a:txBody>
                  <a:tcPr marL="68580" marR="68580" marT="0" marB="0">
                    <a:solidFill>
                      <a:schemeClr val="bg2">
                        <a:lumMod val="90000"/>
                      </a:schemeClr>
                    </a:solidFill>
                  </a:tcPr>
                </a:tc>
                <a:tc>
                  <a:txBody>
                    <a:bodyPr/>
                    <a:lstStyle/>
                    <a:p>
                      <a:pPr algn="ctr">
                        <a:lnSpc>
                          <a:spcPct val="107000"/>
                        </a:lnSpc>
                        <a:spcAft>
                          <a:spcPts val="800"/>
                        </a:spcAft>
                      </a:pPr>
                      <a:r>
                        <a:rPr lang="el-GR" sz="1400" dirty="0">
                          <a:solidFill>
                            <a:schemeClr val="tx1"/>
                          </a:solidFill>
                          <a:effectLst/>
                        </a:rPr>
                        <a:t>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a:solidFill>
                            <a:schemeClr val="tx1"/>
                          </a:solidFill>
                          <a:effectLst/>
                        </a:rPr>
                        <a:t>10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a:solidFill>
                            <a:schemeClr val="tx1"/>
                          </a:solidFill>
                          <a:effectLst/>
                        </a:rPr>
                        <a:t>25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50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a:solidFill>
                            <a:schemeClr val="tx1"/>
                          </a:solidFill>
                          <a:effectLst/>
                        </a:rPr>
                        <a:t>75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a:solidFill>
                            <a:schemeClr val="tx1"/>
                          </a:solidFill>
                          <a:effectLst/>
                        </a:rPr>
                        <a:t>90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a:solidFill>
                            <a:schemeClr val="tx1"/>
                          </a:solidFill>
                          <a:effectLst/>
                        </a:rPr>
                        <a:t>95</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459240"/>
                  </a:ext>
                </a:extLst>
              </a:tr>
              <a:tr h="1315901">
                <a:tc>
                  <a:txBody>
                    <a:bodyPr/>
                    <a:lstStyle/>
                    <a:p>
                      <a:pPr algn="ctr">
                        <a:lnSpc>
                          <a:spcPct val="107000"/>
                        </a:lnSpc>
                        <a:spcAft>
                          <a:spcPts val="800"/>
                        </a:spcAft>
                      </a:pPr>
                      <a:r>
                        <a:rPr lang="el-GR" sz="1400" b="1" kern="1200" dirty="0" err="1">
                          <a:solidFill>
                            <a:schemeClr val="dk1"/>
                          </a:solidFill>
                          <a:effectLst/>
                          <a:latin typeface="+mn-lt"/>
                          <a:ea typeface="+mn-ea"/>
                          <a:cs typeface="+mn-cs"/>
                        </a:rPr>
                        <a:t>Στ</a:t>
                      </a:r>
                      <a:r>
                        <a:rPr lang="el-GR" sz="1400" b="1" kern="1200" dirty="0">
                          <a:solidFill>
                            <a:schemeClr val="dk1"/>
                          </a:solidFill>
                          <a:effectLst/>
                          <a:latin typeface="+mn-lt"/>
                          <a:ea typeface="+mn-ea"/>
                          <a:cs typeface="+mn-cs"/>
                        </a:rPr>
                        <a:t>. Μέσος Όρος ατομικού εισοδήματος</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74,4</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122</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a:solidFill>
                            <a:schemeClr val="tx1"/>
                          </a:solidFill>
                          <a:effectLst/>
                        </a:rPr>
                        <a:t>230</a:t>
                      </a:r>
                      <a:endParaRPr lang="el-GR"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385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675</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1033,3</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el-GR" sz="1400" dirty="0">
                          <a:solidFill>
                            <a:schemeClr val="tx1"/>
                          </a:solidFill>
                          <a:effectLst/>
                        </a:rPr>
                        <a:t>1350</a:t>
                      </a:r>
                      <a:endParaRPr lang="el-GR"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028915"/>
                  </a:ext>
                </a:extLst>
              </a:tr>
            </a:tbl>
          </a:graphicData>
        </a:graphic>
      </p:graphicFrame>
      <p:sp>
        <p:nvSpPr>
          <p:cNvPr id="7" name="TextBox 6">
            <a:extLst>
              <a:ext uri="{FF2B5EF4-FFF2-40B4-BE49-F238E27FC236}">
                <a16:creationId xmlns:a16="http://schemas.microsoft.com/office/drawing/2014/main" id="{B85FD218-0094-ACC9-96B3-63658A536E19}"/>
              </a:ext>
            </a:extLst>
          </p:cNvPr>
          <p:cNvSpPr txBox="1"/>
          <p:nvPr/>
        </p:nvSpPr>
        <p:spPr>
          <a:xfrm>
            <a:off x="18478" y="40815"/>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Εκτίμηση κατά προσέγγιση του οικογενειακού και ατομικού εισοδήματος </a:t>
            </a:r>
          </a:p>
        </p:txBody>
      </p:sp>
    </p:spTree>
    <p:extLst>
      <p:ext uri="{BB962C8B-B14F-4D97-AF65-F5344CB8AC3E}">
        <p14:creationId xmlns:p14="http://schemas.microsoft.com/office/powerpoint/2010/main" val="1438343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Γράφημα 9">
            <a:extLst>
              <a:ext uri="{FF2B5EF4-FFF2-40B4-BE49-F238E27FC236}">
                <a16:creationId xmlns:a16="http://schemas.microsoft.com/office/drawing/2014/main" id="{3AC4E0F4-5231-81A2-FE02-738DDAD32780}"/>
              </a:ext>
            </a:extLst>
          </p:cNvPr>
          <p:cNvGraphicFramePr/>
          <p:nvPr>
            <p:extLst>
              <p:ext uri="{D42A27DB-BD31-4B8C-83A1-F6EECF244321}">
                <p14:modId xmlns:p14="http://schemas.microsoft.com/office/powerpoint/2010/main" val="2306117129"/>
              </p:ext>
            </p:extLst>
          </p:nvPr>
        </p:nvGraphicFramePr>
        <p:xfrm>
          <a:off x="1099008" y="1310716"/>
          <a:ext cx="10254792" cy="500351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ABDA0807-03D8-3809-7138-FAE88A8FEA50}"/>
              </a:ext>
            </a:extLst>
          </p:cNvPr>
          <p:cNvSpPr txBox="1"/>
          <p:nvPr/>
        </p:nvSpPr>
        <p:spPr>
          <a:xfrm>
            <a:off x="0" y="45852"/>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Αδυναμία κάλυψης στεγαστικών εξόδων</a:t>
            </a:r>
          </a:p>
        </p:txBody>
      </p:sp>
      <p:sp>
        <p:nvSpPr>
          <p:cNvPr id="13" name="TextBox 12">
            <a:extLst>
              <a:ext uri="{FF2B5EF4-FFF2-40B4-BE49-F238E27FC236}">
                <a16:creationId xmlns:a16="http://schemas.microsoft.com/office/drawing/2014/main" id="{59C66233-42A9-ED5C-9AA8-573A5A0E4B7D}"/>
              </a:ext>
            </a:extLst>
          </p:cNvPr>
          <p:cNvSpPr txBox="1"/>
          <p:nvPr/>
        </p:nvSpPr>
        <p:spPr>
          <a:xfrm>
            <a:off x="131975" y="791254"/>
            <a:ext cx="10407192" cy="338554"/>
          </a:xfrm>
          <a:prstGeom prst="rect">
            <a:avLst/>
          </a:prstGeom>
          <a:noFill/>
        </p:spPr>
        <p:txBody>
          <a:bodyPr wrap="square">
            <a:spAutoFit/>
          </a:bodyPr>
          <a:lstStyle/>
          <a:p>
            <a:pPr>
              <a:spcAft>
                <a:spcPts val="600"/>
              </a:spcAft>
            </a:pPr>
            <a:r>
              <a:rPr lang="el-GR" sz="1600" i="1" dirty="0">
                <a:solidFill>
                  <a:schemeClr val="tx1">
                    <a:lumMod val="75000"/>
                    <a:lumOff val="25000"/>
                  </a:schemeClr>
                </a:solidFill>
                <a:effectLst/>
                <a:latin typeface="Constantia" panose="02030602050306030303" pitchFamily="18" charset="0"/>
                <a:ea typeface="Calibri" panose="020F0502020204030204" pitchFamily="34" charset="0"/>
                <a:cs typeface="Times New Roman" panose="02020603050405020304" pitchFamily="18" charset="0"/>
              </a:rPr>
              <a:t>«Κατά τους τελευταίους 12 μήνες, πόσο δύσκολο ήταν για εσάς να καλύψετε τα βασικά έξοδα για την στέγασή σας;»</a:t>
            </a:r>
            <a:endParaRPr lang="el-GR" sz="16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Θέση αριθμού διαφάνειας 1">
            <a:extLst>
              <a:ext uri="{FF2B5EF4-FFF2-40B4-BE49-F238E27FC236}">
                <a16:creationId xmlns:a16="http://schemas.microsoft.com/office/drawing/2014/main" id="{06E383B1-6054-8688-F75A-ABD6D0B03ABA}"/>
              </a:ext>
            </a:extLst>
          </p:cNvPr>
          <p:cNvSpPr>
            <a:spLocks noGrp="1"/>
          </p:cNvSpPr>
          <p:nvPr>
            <p:ph type="sldNum" sz="quarter" idx="12"/>
          </p:nvPr>
        </p:nvSpPr>
        <p:spPr/>
        <p:txBody>
          <a:bodyPr/>
          <a:lstStyle/>
          <a:p>
            <a:fld id="{8ACEC6B3-E101-456A-A828-9D5A912DEB98}" type="slidenum">
              <a:rPr lang="de-DE" smtClean="0"/>
              <a:t>26</a:t>
            </a:fld>
            <a:endParaRPr lang="de-DE"/>
          </a:p>
        </p:txBody>
      </p:sp>
    </p:spTree>
    <p:extLst>
      <p:ext uri="{BB962C8B-B14F-4D97-AF65-F5344CB8AC3E}">
        <p14:creationId xmlns:p14="http://schemas.microsoft.com/office/powerpoint/2010/main" val="374460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4C6F7-B6DB-8B58-F031-0C1010D25F92}"/>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B19A683D-F5AF-0433-951F-7ECC4235E5B2}"/>
              </a:ext>
            </a:extLst>
          </p:cNvPr>
          <p:cNvSpPr txBox="1"/>
          <p:nvPr/>
        </p:nvSpPr>
        <p:spPr>
          <a:xfrm>
            <a:off x="0" y="45852"/>
            <a:ext cx="12192000" cy="830997"/>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400" b="1" dirty="0">
                <a:solidFill>
                  <a:schemeClr val="tx1">
                    <a:lumMod val="75000"/>
                    <a:lumOff val="25000"/>
                  </a:schemeClr>
                </a:solidFill>
                <a:latin typeface="Constantia" panose="02030602050306030303" pitchFamily="18" charset="0"/>
                <a:cs typeface="Times New Roman" panose="02020603050405020304" pitchFamily="18" charset="0"/>
              </a:rPr>
              <a:t>Οικονομική δυνατότητα να ανταπεξέλθουν στις δαπάνες κάλυψης εξειδικευμένων αναγκών της υγείας/αναπηρίας</a:t>
            </a:r>
          </a:p>
        </p:txBody>
      </p:sp>
      <p:sp>
        <p:nvSpPr>
          <p:cNvPr id="13" name="TextBox 12">
            <a:extLst>
              <a:ext uri="{FF2B5EF4-FFF2-40B4-BE49-F238E27FC236}">
                <a16:creationId xmlns:a16="http://schemas.microsoft.com/office/drawing/2014/main" id="{850600E2-0388-A607-9E50-3145C4905EED}"/>
              </a:ext>
            </a:extLst>
          </p:cNvPr>
          <p:cNvSpPr txBox="1"/>
          <p:nvPr/>
        </p:nvSpPr>
        <p:spPr>
          <a:xfrm>
            <a:off x="-1" y="960916"/>
            <a:ext cx="11028220" cy="738664"/>
          </a:xfrm>
          <a:prstGeom prst="rect">
            <a:avLst/>
          </a:prstGeom>
          <a:noFill/>
        </p:spPr>
        <p:txBody>
          <a:bodyPr wrap="square">
            <a:spAutoFit/>
          </a:bodyPr>
          <a:lstStyle/>
          <a:p>
            <a:pPr>
              <a:spcAft>
                <a:spcPts val="600"/>
              </a:spcAft>
            </a:pPr>
            <a:r>
              <a:rPr lang="el-GR" sz="1400" i="1" dirty="0">
                <a:solidFill>
                  <a:schemeClr val="tx1">
                    <a:lumMod val="75000"/>
                    <a:lumOff val="25000"/>
                  </a:schemeClr>
                </a:solidFill>
                <a:effectLst/>
                <a:latin typeface="Constantia" panose="02030602050306030303" pitchFamily="18" charset="0"/>
                <a:ea typeface="Calibri" panose="020F0502020204030204" pitchFamily="34" charset="0"/>
                <a:cs typeface="Times New Roman" panose="02020603050405020304" pitchFamily="18" charset="0"/>
              </a:rPr>
              <a:t>«Με βάση το συνολικό εισόδημα του νοικοκυριού σας (συνυπολογίζοντας επιδόματα ή άλλες προνοιακές ενισχύσεις), έχετε την οικονομική δυνατότητα να ανταπεξέλθετε σε τυχόν εξειδικευμένες ανάγκες που σχετίζονται με την αναπηρία, χρόνια ή σπάνια πάθηση, για παράδειγμα σε εξειδικευμένες υπηρεσίες φροντίδας, αποκατάστασης ή εκπαίδευσης, αγορά φαρμάκων, αγορά τεχνικών βοηθημάτων κ.ά.;»</a:t>
            </a:r>
            <a:endParaRPr lang="el-GR" sz="1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Γράφημα 1">
            <a:extLst>
              <a:ext uri="{FF2B5EF4-FFF2-40B4-BE49-F238E27FC236}">
                <a16:creationId xmlns:a16="http://schemas.microsoft.com/office/drawing/2014/main" id="{B0A93F08-160B-D0E5-D9C2-092D17F22846}"/>
              </a:ext>
            </a:extLst>
          </p:cNvPr>
          <p:cNvGraphicFramePr/>
          <p:nvPr>
            <p:extLst>
              <p:ext uri="{D42A27DB-BD31-4B8C-83A1-F6EECF244321}">
                <p14:modId xmlns:p14="http://schemas.microsoft.com/office/powerpoint/2010/main" val="3364224884"/>
              </p:ext>
            </p:extLst>
          </p:nvPr>
        </p:nvGraphicFramePr>
        <p:xfrm>
          <a:off x="716438" y="1745094"/>
          <a:ext cx="10236368" cy="4611256"/>
        </p:xfrm>
        <a:graphic>
          <a:graphicData uri="http://schemas.openxmlformats.org/drawingml/2006/chart">
            <c:chart xmlns:c="http://schemas.openxmlformats.org/drawingml/2006/chart" xmlns:r="http://schemas.openxmlformats.org/officeDocument/2006/relationships" r:id="rId2"/>
          </a:graphicData>
        </a:graphic>
      </p:graphicFrame>
      <p:sp>
        <p:nvSpPr>
          <p:cNvPr id="3" name="Θέση αριθμού διαφάνειας 2">
            <a:extLst>
              <a:ext uri="{FF2B5EF4-FFF2-40B4-BE49-F238E27FC236}">
                <a16:creationId xmlns:a16="http://schemas.microsoft.com/office/drawing/2014/main" id="{4E5058D1-0F15-6C0D-AC38-61ACD26D5495}"/>
              </a:ext>
            </a:extLst>
          </p:cNvPr>
          <p:cNvSpPr>
            <a:spLocks noGrp="1"/>
          </p:cNvSpPr>
          <p:nvPr>
            <p:ph type="sldNum" sz="quarter" idx="12"/>
          </p:nvPr>
        </p:nvSpPr>
        <p:spPr/>
        <p:txBody>
          <a:bodyPr/>
          <a:lstStyle/>
          <a:p>
            <a:fld id="{8ACEC6B3-E101-456A-A828-9D5A912DEB98}" type="slidenum">
              <a:rPr lang="de-DE" smtClean="0"/>
              <a:t>27</a:t>
            </a:fld>
            <a:endParaRPr lang="de-DE"/>
          </a:p>
        </p:txBody>
      </p:sp>
    </p:spTree>
    <p:extLst>
      <p:ext uri="{BB962C8B-B14F-4D97-AF65-F5344CB8AC3E}">
        <p14:creationId xmlns:p14="http://schemas.microsoft.com/office/powerpoint/2010/main" val="2618686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0CB2D-DC4E-5708-3345-1523DBE9D72C}"/>
            </a:ext>
          </a:extLst>
        </p:cNvPr>
        <p:cNvGrpSpPr/>
        <p:nvPr/>
      </p:nvGrpSpPr>
      <p:grpSpPr>
        <a:xfrm>
          <a:off x="0" y="0"/>
          <a:ext cx="0" cy="0"/>
          <a:chOff x="0" y="0"/>
          <a:chExt cx="0" cy="0"/>
        </a:xfrm>
      </p:grpSpPr>
      <p:graphicFrame>
        <p:nvGraphicFramePr>
          <p:cNvPr id="12" name="Γράφημα 11">
            <a:extLst>
              <a:ext uri="{FF2B5EF4-FFF2-40B4-BE49-F238E27FC236}">
                <a16:creationId xmlns:a16="http://schemas.microsoft.com/office/drawing/2014/main" id="{246ECEBD-02A2-915E-4EE8-FDDBE12636D7}"/>
              </a:ext>
            </a:extLst>
          </p:cNvPr>
          <p:cNvGraphicFramePr/>
          <p:nvPr>
            <p:extLst>
              <p:ext uri="{D42A27DB-BD31-4B8C-83A1-F6EECF244321}">
                <p14:modId xmlns:p14="http://schemas.microsoft.com/office/powerpoint/2010/main" val="811213051"/>
              </p:ext>
            </p:extLst>
          </p:nvPr>
        </p:nvGraphicFramePr>
        <p:xfrm>
          <a:off x="1251527" y="1560946"/>
          <a:ext cx="9688945" cy="483985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46D4D29E-6E7C-73B2-620A-332AAF88EA05}"/>
              </a:ext>
            </a:extLst>
          </p:cNvPr>
          <p:cNvSpPr txBox="1"/>
          <p:nvPr/>
        </p:nvSpPr>
        <p:spPr>
          <a:xfrm>
            <a:off x="0" y="45852"/>
            <a:ext cx="12192000" cy="707886"/>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000" b="1" dirty="0">
                <a:solidFill>
                  <a:schemeClr val="tx1">
                    <a:lumMod val="75000"/>
                    <a:lumOff val="25000"/>
                  </a:schemeClr>
                </a:solidFill>
                <a:latin typeface="Constantia" panose="02030602050306030303" pitchFamily="18" charset="0"/>
                <a:cs typeface="Times New Roman" panose="02020603050405020304" pitchFamily="18" charset="0"/>
              </a:rPr>
              <a:t>Τάξη μεγέθους Μηνιαίου Πρόσθετου Κόστους Διαβίωσης λόγω αναπηρίας/πάθησης (Σύνολο ατόμων με αναπηρία ή/και χρόνια πάθηση)</a:t>
            </a:r>
          </a:p>
        </p:txBody>
      </p:sp>
      <p:sp>
        <p:nvSpPr>
          <p:cNvPr id="3" name="TextBox 2">
            <a:extLst>
              <a:ext uri="{FF2B5EF4-FFF2-40B4-BE49-F238E27FC236}">
                <a16:creationId xmlns:a16="http://schemas.microsoft.com/office/drawing/2014/main" id="{CFECA0C1-50AE-1DF8-84DA-249F2FBEEDC5}"/>
              </a:ext>
            </a:extLst>
          </p:cNvPr>
          <p:cNvSpPr txBox="1"/>
          <p:nvPr/>
        </p:nvSpPr>
        <p:spPr>
          <a:xfrm>
            <a:off x="158823" y="880343"/>
            <a:ext cx="11040712" cy="553998"/>
          </a:xfrm>
          <a:prstGeom prst="rect">
            <a:avLst/>
          </a:prstGeom>
          <a:noFill/>
        </p:spPr>
        <p:txBody>
          <a:bodyPr wrap="square">
            <a:spAutoFit/>
          </a:bodyPr>
          <a:lstStyle/>
          <a:p>
            <a:r>
              <a:rPr lang="el-GR" sz="1500" i="1" dirty="0"/>
              <a:t>«Σε ποια από τις παρακάτω τάξεις μεγέθους κατατάσσεται, κατά προσέγγιση, το ποσό που δαπανά μηνιαίως το νοικοκυριό σας για την κάλυψη των εξειδικευμένων πρόσθετων αναγκών σας λόγω της αναπηρίας/χρόνιας ή σπάνιας πάθησης σας;»</a:t>
            </a:r>
            <a:endParaRPr lang="de-DE" sz="1500" i="1" dirty="0"/>
          </a:p>
        </p:txBody>
      </p:sp>
      <p:sp>
        <p:nvSpPr>
          <p:cNvPr id="4" name="Θέση αριθμού διαφάνειας 3">
            <a:extLst>
              <a:ext uri="{FF2B5EF4-FFF2-40B4-BE49-F238E27FC236}">
                <a16:creationId xmlns:a16="http://schemas.microsoft.com/office/drawing/2014/main" id="{56BA34D8-1261-68F0-ED5B-797D5A7BD057}"/>
              </a:ext>
            </a:extLst>
          </p:cNvPr>
          <p:cNvSpPr>
            <a:spLocks noGrp="1"/>
          </p:cNvSpPr>
          <p:nvPr>
            <p:ph type="sldNum" sz="quarter" idx="12"/>
          </p:nvPr>
        </p:nvSpPr>
        <p:spPr/>
        <p:txBody>
          <a:bodyPr/>
          <a:lstStyle/>
          <a:p>
            <a:fld id="{8ACEC6B3-E101-456A-A828-9D5A912DEB98}" type="slidenum">
              <a:rPr lang="de-DE" smtClean="0"/>
              <a:t>28</a:t>
            </a:fld>
            <a:endParaRPr lang="de-DE"/>
          </a:p>
        </p:txBody>
      </p:sp>
    </p:spTree>
    <p:extLst>
      <p:ext uri="{BB962C8B-B14F-4D97-AF65-F5344CB8AC3E}">
        <p14:creationId xmlns:p14="http://schemas.microsoft.com/office/powerpoint/2010/main" val="2439626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6D5A0EA9-7AF8-9A55-7109-BA838FA31E84}"/>
              </a:ext>
            </a:extLst>
          </p:cNvPr>
          <p:cNvSpPr>
            <a:spLocks noGrp="1"/>
          </p:cNvSpPr>
          <p:nvPr>
            <p:ph type="sldNum" sz="quarter" idx="12"/>
          </p:nvPr>
        </p:nvSpPr>
        <p:spPr/>
        <p:txBody>
          <a:bodyPr/>
          <a:lstStyle/>
          <a:p>
            <a:fld id="{8ACEC6B3-E101-456A-A828-9D5A912DEB98}" type="slidenum">
              <a:rPr lang="de-DE" smtClean="0"/>
              <a:t>29</a:t>
            </a:fld>
            <a:endParaRPr lang="de-DE"/>
          </a:p>
        </p:txBody>
      </p:sp>
      <p:graphicFrame>
        <p:nvGraphicFramePr>
          <p:cNvPr id="3" name="Γράφημα 2">
            <a:extLst>
              <a:ext uri="{FF2B5EF4-FFF2-40B4-BE49-F238E27FC236}">
                <a16:creationId xmlns:a16="http://schemas.microsoft.com/office/drawing/2014/main" id="{A70F4B21-78C8-ECA9-5CE0-EE150D2FEBEA}"/>
              </a:ext>
            </a:extLst>
          </p:cNvPr>
          <p:cNvGraphicFramePr>
            <a:graphicFrameLocks/>
          </p:cNvGraphicFramePr>
          <p:nvPr>
            <p:extLst>
              <p:ext uri="{D42A27DB-BD31-4B8C-83A1-F6EECF244321}">
                <p14:modId xmlns:p14="http://schemas.microsoft.com/office/powerpoint/2010/main" val="424328101"/>
              </p:ext>
            </p:extLst>
          </p:nvPr>
        </p:nvGraphicFramePr>
        <p:xfrm>
          <a:off x="499620" y="1196033"/>
          <a:ext cx="10458254" cy="534287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1D156401-0146-A347-34C8-6BAF47234C77}"/>
              </a:ext>
            </a:extLst>
          </p:cNvPr>
          <p:cNvSpPr txBox="1"/>
          <p:nvPr/>
        </p:nvSpPr>
        <p:spPr>
          <a:xfrm>
            <a:off x="0" y="45852"/>
            <a:ext cx="121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000" b="1" dirty="0">
                <a:solidFill>
                  <a:schemeClr val="tx1">
                    <a:lumMod val="75000"/>
                    <a:lumOff val="25000"/>
                  </a:schemeClr>
                </a:solidFill>
                <a:latin typeface="Constantia" panose="02030602050306030303" pitchFamily="18" charset="0"/>
                <a:cs typeface="Times New Roman" panose="02020603050405020304" pitchFamily="18" charset="0"/>
              </a:rPr>
              <a:t>Τάξη μεγέθους Μηνιαίου Πρόσθετου Κόστους Διαβίωσης ατόμων με σοβαρή αναπηρία</a:t>
            </a:r>
          </a:p>
        </p:txBody>
      </p:sp>
      <p:sp>
        <p:nvSpPr>
          <p:cNvPr id="5" name="TextBox 4">
            <a:extLst>
              <a:ext uri="{FF2B5EF4-FFF2-40B4-BE49-F238E27FC236}">
                <a16:creationId xmlns:a16="http://schemas.microsoft.com/office/drawing/2014/main" id="{9833F051-BDCE-9CED-8E17-2437312D2489}"/>
              </a:ext>
            </a:extLst>
          </p:cNvPr>
          <p:cNvSpPr txBox="1"/>
          <p:nvPr/>
        </p:nvSpPr>
        <p:spPr>
          <a:xfrm>
            <a:off x="250396" y="433476"/>
            <a:ext cx="10373612" cy="553998"/>
          </a:xfrm>
          <a:prstGeom prst="rect">
            <a:avLst/>
          </a:prstGeom>
          <a:noFill/>
        </p:spPr>
        <p:txBody>
          <a:bodyPr wrap="square">
            <a:spAutoFit/>
          </a:bodyPr>
          <a:lstStyle/>
          <a:p>
            <a:r>
              <a:rPr lang="el-GR" sz="1500" i="1" dirty="0"/>
              <a:t>Σε ποια από τις παρακάτω τάξεις μεγέθους κατατάσσεται, κατά προσέγγιση, το ποσό που δαπανά μηνιαίως το νοικοκυριό σας για την κάλυψη των εξειδικευμένων πρόσθετων αναγκών σας λόγω της αναπηρίας/χρόνιας ή σπάνιας πάθησης σας; </a:t>
            </a:r>
            <a:endParaRPr lang="de-DE" sz="1500" i="1" dirty="0"/>
          </a:p>
        </p:txBody>
      </p:sp>
    </p:spTree>
    <p:extLst>
      <p:ext uri="{BB962C8B-B14F-4D97-AF65-F5344CB8AC3E}">
        <p14:creationId xmlns:p14="http://schemas.microsoft.com/office/powerpoint/2010/main" val="279140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877F1-C409-9316-DCA5-45C7E9ACD712}"/>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B0916EA8-1EA5-1D7A-DA16-74928D0A70F6}"/>
              </a:ext>
            </a:extLst>
          </p:cNvPr>
          <p:cNvSpPr>
            <a:spLocks noGrp="1"/>
          </p:cNvSpPr>
          <p:nvPr>
            <p:ph type="sldNum" sz="quarter" idx="12"/>
          </p:nvPr>
        </p:nvSpPr>
        <p:spPr/>
        <p:txBody>
          <a:bodyPr/>
          <a:lstStyle/>
          <a:p>
            <a:fld id="{8ACEC6B3-E101-456A-A828-9D5A912DEB98}" type="slidenum">
              <a:rPr lang="de-DE" smtClean="0">
                <a:solidFill>
                  <a:schemeClr val="tx1">
                    <a:lumMod val="95000"/>
                    <a:lumOff val="5000"/>
                  </a:schemeClr>
                </a:solidFill>
              </a:rPr>
              <a:t>3</a:t>
            </a:fld>
            <a:endParaRPr lang="de-DE" dirty="0">
              <a:solidFill>
                <a:schemeClr val="tx1">
                  <a:lumMod val="95000"/>
                  <a:lumOff val="5000"/>
                </a:schemeClr>
              </a:solidFill>
            </a:endParaRPr>
          </a:p>
        </p:txBody>
      </p:sp>
      <p:sp>
        <p:nvSpPr>
          <p:cNvPr id="3" name="Τίτλος 6">
            <a:extLst>
              <a:ext uri="{FF2B5EF4-FFF2-40B4-BE49-F238E27FC236}">
                <a16:creationId xmlns:a16="http://schemas.microsoft.com/office/drawing/2014/main" id="{0BB45D0A-243D-417F-DE17-E3216E64D832}"/>
              </a:ext>
            </a:extLst>
          </p:cNvPr>
          <p:cNvSpPr txBox="1">
            <a:spLocks/>
          </p:cNvSpPr>
          <p:nvPr/>
        </p:nvSpPr>
        <p:spPr>
          <a:xfrm>
            <a:off x="0" y="223850"/>
            <a:ext cx="12192000" cy="595457"/>
          </a:xfrm>
          <a:prstGeom prst="rect">
            <a:avLst/>
          </a:prstGeom>
        </p:spPr>
        <p:style>
          <a:lnRef idx="3">
            <a:schemeClr val="lt1"/>
          </a:lnRef>
          <a:fillRef idx="1">
            <a:schemeClr val="accent4"/>
          </a:fillRef>
          <a:effectRef idx="1">
            <a:schemeClr val="accent4"/>
          </a:effectRef>
          <a:fontRef idx="minor">
            <a:schemeClr val="lt1"/>
          </a:fontRef>
        </p:style>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l-GR" sz="2400" b="1" dirty="0">
                <a:solidFill>
                  <a:schemeClr val="tx1">
                    <a:lumMod val="85000"/>
                    <a:lumOff val="15000"/>
                  </a:schemeClr>
                </a:solidFill>
              </a:rPr>
              <a:t>Το Ερωτηματολόγιο του Τακτικού Βαρόμετρου Δικαιωμάτων 2025 </a:t>
            </a:r>
          </a:p>
        </p:txBody>
      </p:sp>
      <p:sp>
        <p:nvSpPr>
          <p:cNvPr id="4" name="Οβάλ 3">
            <a:extLst>
              <a:ext uri="{FF2B5EF4-FFF2-40B4-BE49-F238E27FC236}">
                <a16:creationId xmlns:a16="http://schemas.microsoft.com/office/drawing/2014/main" id="{F2B05247-4BE9-0AC7-9B0F-E70D502E2E34}"/>
              </a:ext>
            </a:extLst>
          </p:cNvPr>
          <p:cNvSpPr/>
          <p:nvPr/>
        </p:nvSpPr>
        <p:spPr>
          <a:xfrm>
            <a:off x="914400" y="1270704"/>
            <a:ext cx="2612613" cy="1024962"/>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l-GR" sz="1500" b="1" dirty="0">
                <a:solidFill>
                  <a:schemeClr val="tx1">
                    <a:lumMod val="95000"/>
                    <a:lumOff val="5000"/>
                  </a:schemeClr>
                </a:solidFill>
              </a:rPr>
              <a:t>Ενημέρωση και ευαισθητοποίηση</a:t>
            </a:r>
          </a:p>
        </p:txBody>
      </p:sp>
      <p:sp>
        <p:nvSpPr>
          <p:cNvPr id="6" name="Οβάλ 5">
            <a:extLst>
              <a:ext uri="{FF2B5EF4-FFF2-40B4-BE49-F238E27FC236}">
                <a16:creationId xmlns:a16="http://schemas.microsoft.com/office/drawing/2014/main" id="{12488C78-8779-A6C9-A899-80D6EF6BF952}"/>
              </a:ext>
            </a:extLst>
          </p:cNvPr>
          <p:cNvSpPr/>
          <p:nvPr/>
        </p:nvSpPr>
        <p:spPr>
          <a:xfrm>
            <a:off x="3967988" y="1617872"/>
            <a:ext cx="2177116" cy="1024962"/>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l-GR" sz="1500" b="1" dirty="0">
                <a:solidFill>
                  <a:schemeClr val="tx1">
                    <a:lumMod val="95000"/>
                    <a:lumOff val="5000"/>
                  </a:schemeClr>
                </a:solidFill>
                <a:ea typeface="Times New Roman" panose="02020603050405020304" pitchFamily="18" charset="0"/>
                <a:cs typeface="Trebuchet MS" panose="020B0603020202020204" pitchFamily="34" charset="0"/>
              </a:rPr>
              <a:t>Ι</a:t>
            </a:r>
            <a:r>
              <a:rPr lang="el-GR" sz="1500" b="1" dirty="0">
                <a:solidFill>
                  <a:schemeClr val="tx1">
                    <a:lumMod val="95000"/>
                    <a:lumOff val="5000"/>
                  </a:schemeClr>
                </a:solidFill>
                <a:effectLst/>
                <a:ea typeface="Times New Roman" panose="02020603050405020304" pitchFamily="18" charset="0"/>
                <a:cs typeface="Trebuchet MS" panose="020B0603020202020204" pitchFamily="34" charset="0"/>
              </a:rPr>
              <a:t>σότητα και προστασία από τις διακρίσεις</a:t>
            </a:r>
            <a:endParaRPr lang="el-GR" sz="1500" b="1" dirty="0">
              <a:solidFill>
                <a:schemeClr val="tx1">
                  <a:lumMod val="95000"/>
                  <a:lumOff val="5000"/>
                </a:schemeClr>
              </a:solidFill>
            </a:endParaRPr>
          </a:p>
        </p:txBody>
      </p:sp>
      <p:sp>
        <p:nvSpPr>
          <p:cNvPr id="7" name="Οβάλ 6">
            <a:extLst>
              <a:ext uri="{FF2B5EF4-FFF2-40B4-BE49-F238E27FC236}">
                <a16:creationId xmlns:a16="http://schemas.microsoft.com/office/drawing/2014/main" id="{0A6A0BCA-CDB2-EC49-A1D4-D64143572472}"/>
              </a:ext>
            </a:extLst>
          </p:cNvPr>
          <p:cNvSpPr/>
          <p:nvPr/>
        </p:nvSpPr>
        <p:spPr>
          <a:xfrm>
            <a:off x="1868661" y="3148153"/>
            <a:ext cx="2177116" cy="85964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l-GR" sz="1500" b="1" dirty="0">
                <a:solidFill>
                  <a:schemeClr val="tx1">
                    <a:lumMod val="95000"/>
                    <a:lumOff val="5000"/>
                  </a:schemeClr>
                </a:solidFill>
                <a:ea typeface="Times New Roman" panose="02020603050405020304" pitchFamily="18" charset="0"/>
                <a:cs typeface="Trebuchet MS" panose="020B0603020202020204" pitchFamily="34" charset="0"/>
              </a:rPr>
              <a:t>Σ</a:t>
            </a:r>
            <a:r>
              <a:rPr lang="el-GR" sz="1500" b="1" dirty="0">
                <a:solidFill>
                  <a:schemeClr val="tx1">
                    <a:lumMod val="95000"/>
                    <a:lumOff val="5000"/>
                  </a:schemeClr>
                </a:solidFill>
                <a:effectLst/>
                <a:ea typeface="Times New Roman" panose="02020603050405020304" pitchFamily="18" charset="0"/>
                <a:cs typeface="Trebuchet MS" panose="020B0603020202020204" pitchFamily="34" charset="0"/>
              </a:rPr>
              <a:t>υναλλαγές με δημοσιές υπηρεσίες</a:t>
            </a:r>
            <a:endParaRPr lang="el-GR" sz="1500" b="1" dirty="0">
              <a:solidFill>
                <a:schemeClr val="tx1">
                  <a:lumMod val="95000"/>
                  <a:lumOff val="5000"/>
                </a:schemeClr>
              </a:solidFill>
            </a:endParaRPr>
          </a:p>
        </p:txBody>
      </p:sp>
      <p:sp>
        <p:nvSpPr>
          <p:cNvPr id="8" name="Οβάλ 7">
            <a:extLst>
              <a:ext uri="{FF2B5EF4-FFF2-40B4-BE49-F238E27FC236}">
                <a16:creationId xmlns:a16="http://schemas.microsoft.com/office/drawing/2014/main" id="{21FADC59-3BED-5AD5-6FE5-1F3CE4F488BA}"/>
              </a:ext>
            </a:extLst>
          </p:cNvPr>
          <p:cNvSpPr/>
          <p:nvPr/>
        </p:nvSpPr>
        <p:spPr>
          <a:xfrm>
            <a:off x="2438455" y="4810303"/>
            <a:ext cx="2177116" cy="85964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sz="1500" b="1" dirty="0">
                <a:solidFill>
                  <a:schemeClr val="tx1">
                    <a:lumMod val="95000"/>
                    <a:lumOff val="5000"/>
                  </a:schemeClr>
                </a:solidFill>
                <a:ea typeface="Times New Roman" panose="02020603050405020304" pitchFamily="18" charset="0"/>
                <a:cs typeface="Trebuchet MS" panose="020B0603020202020204" pitchFamily="34" charset="0"/>
              </a:rPr>
              <a:t>Ασφάλεια και δικαιοσύνη</a:t>
            </a:r>
            <a:endParaRPr lang="el-GR" sz="1500" b="1" dirty="0">
              <a:solidFill>
                <a:schemeClr val="tx1">
                  <a:lumMod val="95000"/>
                  <a:lumOff val="5000"/>
                </a:schemeClr>
              </a:solidFill>
            </a:endParaRPr>
          </a:p>
        </p:txBody>
      </p:sp>
      <p:sp>
        <p:nvSpPr>
          <p:cNvPr id="9" name="Οβάλ 8">
            <a:extLst>
              <a:ext uri="{FF2B5EF4-FFF2-40B4-BE49-F238E27FC236}">
                <a16:creationId xmlns:a16="http://schemas.microsoft.com/office/drawing/2014/main" id="{F64676C4-35BE-CDC4-E6DC-6A6315856580}"/>
              </a:ext>
            </a:extLst>
          </p:cNvPr>
          <p:cNvSpPr/>
          <p:nvPr/>
        </p:nvSpPr>
        <p:spPr>
          <a:xfrm>
            <a:off x="4943899" y="3532580"/>
            <a:ext cx="2499409" cy="859649"/>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500" b="1" dirty="0">
                <a:solidFill>
                  <a:schemeClr val="tx1">
                    <a:lumMod val="95000"/>
                    <a:lumOff val="5000"/>
                  </a:schemeClr>
                </a:solidFill>
                <a:ea typeface="Times New Roman" panose="02020603050405020304" pitchFamily="18" charset="0"/>
                <a:cs typeface="Trebuchet MS" panose="020B0603020202020204" pitchFamily="34" charset="0"/>
              </a:rPr>
              <a:t>Προσβασιμότητα </a:t>
            </a:r>
            <a:r>
              <a:rPr lang="el-GR" sz="1500" b="1" dirty="0">
                <a:solidFill>
                  <a:schemeClr val="tx1">
                    <a:lumMod val="95000"/>
                    <a:lumOff val="5000"/>
                  </a:schemeClr>
                </a:solidFill>
                <a:effectLst/>
                <a:ea typeface="Times New Roman" panose="02020603050405020304" pitchFamily="18" charset="0"/>
                <a:cs typeface="Trebuchet MS" panose="020B0603020202020204" pitchFamily="34" charset="0"/>
              </a:rPr>
              <a:t>&amp; κινητικότητα</a:t>
            </a:r>
            <a:endParaRPr lang="el-GR" sz="1500" b="1" dirty="0">
              <a:solidFill>
                <a:schemeClr val="tx1">
                  <a:lumMod val="95000"/>
                  <a:lumOff val="5000"/>
                </a:schemeClr>
              </a:solidFill>
            </a:endParaRPr>
          </a:p>
        </p:txBody>
      </p:sp>
      <p:sp>
        <p:nvSpPr>
          <p:cNvPr id="12" name="Οβάλ 11">
            <a:extLst>
              <a:ext uri="{FF2B5EF4-FFF2-40B4-BE49-F238E27FC236}">
                <a16:creationId xmlns:a16="http://schemas.microsoft.com/office/drawing/2014/main" id="{0B112315-17BC-AA5B-7A67-51262B00992C}"/>
              </a:ext>
            </a:extLst>
          </p:cNvPr>
          <p:cNvSpPr/>
          <p:nvPr/>
        </p:nvSpPr>
        <p:spPr>
          <a:xfrm>
            <a:off x="6017857" y="5146759"/>
            <a:ext cx="2177116" cy="859649"/>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sz="1500" b="1" dirty="0">
                <a:solidFill>
                  <a:schemeClr val="tx1">
                    <a:lumMod val="95000"/>
                    <a:lumOff val="5000"/>
                  </a:schemeClr>
                </a:solidFill>
                <a:ea typeface="Times New Roman" panose="02020603050405020304" pitchFamily="18" charset="0"/>
                <a:cs typeface="Trebuchet MS" panose="020B0603020202020204" pitchFamily="34" charset="0"/>
              </a:rPr>
              <a:t>Κ</a:t>
            </a:r>
            <a:r>
              <a:rPr lang="el-GR" sz="1500" b="1" dirty="0">
                <a:solidFill>
                  <a:schemeClr val="tx1">
                    <a:lumMod val="95000"/>
                    <a:lumOff val="5000"/>
                  </a:schemeClr>
                </a:solidFill>
                <a:effectLst/>
                <a:ea typeface="Times New Roman" panose="02020603050405020304" pitchFamily="18" charset="0"/>
                <a:cs typeface="Trebuchet MS" panose="020B0603020202020204" pitchFamily="34" charset="0"/>
              </a:rPr>
              <a:t>οινωνική ζωή</a:t>
            </a:r>
            <a:endParaRPr lang="el-GR" sz="1500" b="1" dirty="0">
              <a:solidFill>
                <a:schemeClr val="tx1">
                  <a:lumMod val="95000"/>
                  <a:lumOff val="5000"/>
                </a:schemeClr>
              </a:solidFill>
            </a:endParaRPr>
          </a:p>
        </p:txBody>
      </p:sp>
      <p:sp>
        <p:nvSpPr>
          <p:cNvPr id="13" name="Οβάλ 12">
            <a:extLst>
              <a:ext uri="{FF2B5EF4-FFF2-40B4-BE49-F238E27FC236}">
                <a16:creationId xmlns:a16="http://schemas.microsoft.com/office/drawing/2014/main" id="{7930E876-D52A-ADB0-8920-F4689612C7DA}"/>
              </a:ext>
            </a:extLst>
          </p:cNvPr>
          <p:cNvSpPr/>
          <p:nvPr/>
        </p:nvSpPr>
        <p:spPr>
          <a:xfrm>
            <a:off x="6951886" y="1437686"/>
            <a:ext cx="2177116" cy="85964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l-GR" sz="1500" b="1" dirty="0">
                <a:solidFill>
                  <a:schemeClr val="tx1">
                    <a:lumMod val="95000"/>
                    <a:lumOff val="5000"/>
                  </a:schemeClr>
                </a:solidFill>
                <a:ea typeface="Times New Roman" panose="02020603050405020304" pitchFamily="18" charset="0"/>
                <a:cs typeface="Trebuchet MS" panose="020B0603020202020204" pitchFamily="34" charset="0"/>
              </a:rPr>
              <a:t>Ε</a:t>
            </a:r>
            <a:r>
              <a:rPr lang="el-GR" sz="1500" b="1" dirty="0">
                <a:solidFill>
                  <a:schemeClr val="tx1">
                    <a:lumMod val="95000"/>
                    <a:lumOff val="5000"/>
                  </a:schemeClr>
                </a:solidFill>
                <a:effectLst/>
                <a:ea typeface="Times New Roman" panose="02020603050405020304" pitchFamily="18" charset="0"/>
                <a:cs typeface="Trebuchet MS" panose="020B0603020202020204" pitchFamily="34" charset="0"/>
              </a:rPr>
              <a:t>ργασία</a:t>
            </a:r>
            <a:endParaRPr lang="el-GR" sz="1500" b="1" dirty="0">
              <a:solidFill>
                <a:schemeClr val="tx1">
                  <a:lumMod val="95000"/>
                  <a:lumOff val="5000"/>
                </a:schemeClr>
              </a:solidFill>
            </a:endParaRPr>
          </a:p>
        </p:txBody>
      </p:sp>
      <p:sp>
        <p:nvSpPr>
          <p:cNvPr id="14" name="Οβάλ 13">
            <a:extLst>
              <a:ext uri="{FF2B5EF4-FFF2-40B4-BE49-F238E27FC236}">
                <a16:creationId xmlns:a16="http://schemas.microsoft.com/office/drawing/2014/main" id="{7C07CB18-B6C7-09E3-94FD-036DEDA63AE6}"/>
              </a:ext>
            </a:extLst>
          </p:cNvPr>
          <p:cNvSpPr/>
          <p:nvPr/>
        </p:nvSpPr>
        <p:spPr>
          <a:xfrm>
            <a:off x="8040444" y="3292222"/>
            <a:ext cx="2177116" cy="85964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1600" b="1" dirty="0">
                <a:solidFill>
                  <a:schemeClr val="tx1">
                    <a:lumMod val="95000"/>
                    <a:lumOff val="5000"/>
                  </a:schemeClr>
                </a:solidFill>
                <a:effectLst/>
                <a:ea typeface="Times New Roman" panose="02020603050405020304" pitchFamily="18" charset="0"/>
                <a:cs typeface="Trebuchet MS" panose="020B0603020202020204" pitchFamily="34" charset="0"/>
              </a:rPr>
              <a:t>Βιοτικό επίπεδο </a:t>
            </a:r>
            <a:endParaRPr lang="el-GR" sz="1600" b="1" dirty="0">
              <a:solidFill>
                <a:schemeClr val="tx1">
                  <a:lumMod val="95000"/>
                  <a:lumOff val="5000"/>
                </a:schemeClr>
              </a:solidFill>
            </a:endParaRPr>
          </a:p>
        </p:txBody>
      </p:sp>
      <p:pic>
        <p:nvPicPr>
          <p:cNvPr id="15" name="Εικόνα 14">
            <a:extLst>
              <a:ext uri="{FF2B5EF4-FFF2-40B4-BE49-F238E27FC236}">
                <a16:creationId xmlns:a16="http://schemas.microsoft.com/office/drawing/2014/main" id="{9F37B697-9B97-5CBA-1770-12A24B68C203}"/>
              </a:ext>
            </a:extLst>
          </p:cNvPr>
          <p:cNvPicPr>
            <a:picLocks noChangeAspect="1"/>
          </p:cNvPicPr>
          <p:nvPr/>
        </p:nvPicPr>
        <p:blipFill>
          <a:blip r:embed="rId2">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9214495" y="921502"/>
            <a:ext cx="2977505" cy="1987174"/>
          </a:xfrm>
          <a:prstGeom prst="rect">
            <a:avLst/>
          </a:prstGeom>
        </p:spPr>
      </p:pic>
      <p:sp>
        <p:nvSpPr>
          <p:cNvPr id="18" name="Οβάλ 17">
            <a:extLst>
              <a:ext uri="{FF2B5EF4-FFF2-40B4-BE49-F238E27FC236}">
                <a16:creationId xmlns:a16="http://schemas.microsoft.com/office/drawing/2014/main" id="{56361C70-75B5-6B2C-1529-9FC42D890089}"/>
              </a:ext>
            </a:extLst>
          </p:cNvPr>
          <p:cNvSpPr/>
          <p:nvPr/>
        </p:nvSpPr>
        <p:spPr>
          <a:xfrm>
            <a:off x="9753545" y="4702165"/>
            <a:ext cx="2251567" cy="1809947"/>
          </a:xfrm>
          <a:prstGeom prst="ellipse">
            <a:avLst/>
          </a:prstGeom>
          <a:noFill/>
          <a:ln>
            <a:noFill/>
          </a:ln>
        </p:spPr>
        <p:style>
          <a:lnRef idx="0">
            <a:scrgbClr r="0" g="0" b="0"/>
          </a:lnRef>
          <a:fillRef idx="0">
            <a:scrgbClr r="0" g="0" b="0"/>
          </a:fillRef>
          <a:effectRef idx="0">
            <a:scrgbClr r="0" g="0" b="0"/>
          </a:effectRef>
          <a:fontRef idx="minor">
            <a:schemeClr val="accent5"/>
          </a:fontRef>
        </p:style>
        <p:txBody>
          <a:bodyPr rtlCol="0" anchor="ctr"/>
          <a:lstStyle/>
          <a:p>
            <a:pPr algn="ctr"/>
            <a:r>
              <a:rPr lang="el-GR" sz="1400" i="1" dirty="0">
                <a:solidFill>
                  <a:schemeClr val="tx1">
                    <a:lumMod val="85000"/>
                    <a:lumOff val="15000"/>
                  </a:schemeClr>
                </a:solidFill>
                <a:effectLst>
                  <a:outerShdw blurRad="38100" dist="38100" dir="2700000" algn="tl">
                    <a:srgbClr val="000000">
                      <a:alpha val="43137"/>
                    </a:srgbClr>
                  </a:outerShdw>
                </a:effectLst>
                <a:ea typeface="Times New Roman" panose="02020603050405020304" pitchFamily="18" charset="0"/>
                <a:cs typeface="Trebuchet MS" panose="020B0603020202020204" pitchFamily="34" charset="0"/>
              </a:rPr>
              <a:t>Η θεματική της Υγείας έχει εξαιρεθεί καθώς διερευνήθηκε το 2024 στο ειδικό μας βαρόμετρο για την Πρόσβαση στην Υγεία</a:t>
            </a:r>
            <a:endParaRPr lang="el-GR" sz="1400" i="1" dirty="0">
              <a:solidFill>
                <a:schemeClr val="tx1">
                  <a:lumMod val="85000"/>
                  <a:lumOff val="1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617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DD258-1385-207D-0360-69B714A910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F1CE5E-3022-BBD8-0EEF-EB09EC12CC41}"/>
              </a:ext>
            </a:extLst>
          </p:cNvPr>
          <p:cNvSpPr txBox="1"/>
          <p:nvPr/>
        </p:nvSpPr>
        <p:spPr>
          <a:xfrm>
            <a:off x="0" y="45852"/>
            <a:ext cx="12192000" cy="40011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spcAft>
                <a:spcPts val="1000"/>
              </a:spcAft>
            </a:pPr>
            <a:r>
              <a:rPr lang="el-GR" sz="2000" b="1" dirty="0">
                <a:solidFill>
                  <a:schemeClr val="tx1">
                    <a:lumMod val="75000"/>
                    <a:lumOff val="25000"/>
                  </a:schemeClr>
                </a:solidFill>
                <a:latin typeface="Constantia" panose="02030602050306030303" pitchFamily="18" charset="0"/>
                <a:cs typeface="Times New Roman" panose="02020603050405020304" pitchFamily="18" charset="0"/>
              </a:rPr>
              <a:t>Πρόσθετο κόστος διαβίωσης λόγω αναπηρίας/πάθησης ανά Εισοδηματική Κατηγορία του νοικοκυριού</a:t>
            </a:r>
          </a:p>
        </p:txBody>
      </p:sp>
      <p:graphicFrame>
        <p:nvGraphicFramePr>
          <p:cNvPr id="4" name="Γράφημα 3">
            <a:extLst>
              <a:ext uri="{FF2B5EF4-FFF2-40B4-BE49-F238E27FC236}">
                <a16:creationId xmlns:a16="http://schemas.microsoft.com/office/drawing/2014/main" id="{B0474A50-C4DC-42F0-35B8-E532FBC66213}"/>
              </a:ext>
            </a:extLst>
          </p:cNvPr>
          <p:cNvGraphicFramePr/>
          <p:nvPr>
            <p:extLst>
              <p:ext uri="{D42A27DB-BD31-4B8C-83A1-F6EECF244321}">
                <p14:modId xmlns:p14="http://schemas.microsoft.com/office/powerpoint/2010/main" val="2804674057"/>
              </p:ext>
            </p:extLst>
          </p:nvPr>
        </p:nvGraphicFramePr>
        <p:xfrm>
          <a:off x="950614" y="633743"/>
          <a:ext cx="10031711" cy="5881357"/>
        </p:xfrm>
        <a:graphic>
          <a:graphicData uri="http://schemas.openxmlformats.org/drawingml/2006/chart">
            <c:chart xmlns:c="http://schemas.openxmlformats.org/drawingml/2006/chart" xmlns:r="http://schemas.openxmlformats.org/officeDocument/2006/relationships" r:id="rId2"/>
          </a:graphicData>
        </a:graphic>
      </p:graphicFrame>
      <p:sp>
        <p:nvSpPr>
          <p:cNvPr id="3" name="Θέση αριθμού διαφάνειας 2">
            <a:extLst>
              <a:ext uri="{FF2B5EF4-FFF2-40B4-BE49-F238E27FC236}">
                <a16:creationId xmlns:a16="http://schemas.microsoft.com/office/drawing/2014/main" id="{B56ACDDC-36E1-4E8E-009E-5EFB493D4491}"/>
              </a:ext>
            </a:extLst>
          </p:cNvPr>
          <p:cNvSpPr>
            <a:spLocks noGrp="1"/>
          </p:cNvSpPr>
          <p:nvPr>
            <p:ph type="sldNum" sz="quarter" idx="12"/>
          </p:nvPr>
        </p:nvSpPr>
        <p:spPr/>
        <p:txBody>
          <a:bodyPr/>
          <a:lstStyle/>
          <a:p>
            <a:fld id="{8ACEC6B3-E101-456A-A828-9D5A912DEB98}" type="slidenum">
              <a:rPr lang="de-DE" smtClean="0"/>
              <a:t>30</a:t>
            </a:fld>
            <a:endParaRPr lang="de-DE"/>
          </a:p>
        </p:txBody>
      </p:sp>
    </p:spTree>
    <p:extLst>
      <p:ext uri="{BB962C8B-B14F-4D97-AF65-F5344CB8AC3E}">
        <p14:creationId xmlns:p14="http://schemas.microsoft.com/office/powerpoint/2010/main" val="2464187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CA0BE-7B16-9AAC-B256-9C53B510C153}"/>
            </a:ext>
          </a:extLst>
        </p:cNvPr>
        <p:cNvGrpSpPr/>
        <p:nvPr/>
      </p:nvGrpSpPr>
      <p:grpSpPr>
        <a:xfrm>
          <a:off x="0" y="0"/>
          <a:ext cx="0" cy="0"/>
          <a:chOff x="0" y="0"/>
          <a:chExt cx="0" cy="0"/>
        </a:xfrm>
      </p:grpSpPr>
      <p:sp>
        <p:nvSpPr>
          <p:cNvPr id="4" name="Θέση αριθμού διαφάνειας 3">
            <a:extLst>
              <a:ext uri="{FF2B5EF4-FFF2-40B4-BE49-F238E27FC236}">
                <a16:creationId xmlns:a16="http://schemas.microsoft.com/office/drawing/2014/main" id="{42373ED1-8D24-F78F-8B2E-7EB52CA0094C}"/>
              </a:ext>
            </a:extLst>
          </p:cNvPr>
          <p:cNvSpPr>
            <a:spLocks noGrp="1"/>
          </p:cNvSpPr>
          <p:nvPr>
            <p:ph type="sldNum" sz="quarter" idx="12"/>
          </p:nvPr>
        </p:nvSpPr>
        <p:spPr/>
        <p:txBody>
          <a:bodyPr/>
          <a:lstStyle/>
          <a:p>
            <a:fld id="{8ACEC6B3-E101-456A-A828-9D5A912DEB98}" type="slidenum">
              <a:rPr lang="de-DE" smtClean="0"/>
              <a:t>31</a:t>
            </a:fld>
            <a:endParaRPr lang="de-DE"/>
          </a:p>
        </p:txBody>
      </p:sp>
      <p:sp>
        <p:nvSpPr>
          <p:cNvPr id="12" name="TextBox 11">
            <a:extLst>
              <a:ext uri="{FF2B5EF4-FFF2-40B4-BE49-F238E27FC236}">
                <a16:creationId xmlns:a16="http://schemas.microsoft.com/office/drawing/2014/main" id="{C1223181-3902-4839-97B6-13BDE660ED1B}"/>
              </a:ext>
            </a:extLst>
          </p:cNvPr>
          <p:cNvSpPr txBox="1"/>
          <p:nvPr/>
        </p:nvSpPr>
        <p:spPr>
          <a:xfrm>
            <a:off x="365738" y="5497128"/>
            <a:ext cx="2907010" cy="1092607"/>
          </a:xfrm>
          <a:prstGeom prst="rect">
            <a:avLst/>
          </a:prstGeom>
          <a:noFill/>
        </p:spPr>
        <p:txBody>
          <a:bodyPr wrap="square">
            <a:spAutoFit/>
          </a:bodyPr>
          <a:lstStyle/>
          <a:p>
            <a:pPr marL="0" indent="0">
              <a:buNone/>
            </a:pPr>
            <a:r>
              <a:rPr lang="el-GR" sz="1300" dirty="0"/>
              <a:t>«</a:t>
            </a:r>
            <a:r>
              <a:rPr lang="el-GR" sz="1300" b="1" i="1" dirty="0"/>
              <a:t>Δεν υπάρχει κατάλληλη κουλτούρα </a:t>
            </a:r>
            <a:r>
              <a:rPr lang="el-GR" sz="1300" i="1" dirty="0"/>
              <a:t>και </a:t>
            </a:r>
            <a:r>
              <a:rPr lang="el-GR" sz="1300" b="1" i="1" dirty="0"/>
              <a:t>είμαστε απροστάτευτοι </a:t>
            </a:r>
            <a:r>
              <a:rPr lang="el-GR" sz="1300" i="1" dirty="0"/>
              <a:t>απέναντι σε ένα κράτος το οποίο δείχνει να μας εχθρεύεται</a:t>
            </a:r>
            <a:r>
              <a:rPr lang="el-GR" sz="1300" dirty="0"/>
              <a:t>» (</a:t>
            </a:r>
            <a:r>
              <a:rPr lang="el-GR" sz="1300" b="1" dirty="0"/>
              <a:t>Γυναίκα, κινητική αναπηρία, Αττική)</a:t>
            </a:r>
          </a:p>
        </p:txBody>
      </p:sp>
      <p:pic>
        <p:nvPicPr>
          <p:cNvPr id="6" name="Picture 7" descr="A circle of words&#10;&#10;AI-generated content may be incorrect.">
            <a:extLst>
              <a:ext uri="{FF2B5EF4-FFF2-40B4-BE49-F238E27FC236}">
                <a16:creationId xmlns:a16="http://schemas.microsoft.com/office/drawing/2014/main" id="{FA222E4A-7E76-0DFD-5F4F-C4D2DEBF63B0}"/>
              </a:ext>
            </a:extLst>
          </p:cNvPr>
          <p:cNvPicPr>
            <a:picLocks noChangeAspect="1"/>
          </p:cNvPicPr>
          <p:nvPr/>
        </p:nvPicPr>
        <p:blipFill>
          <a:blip r:embed="rId2"/>
          <a:stretch>
            <a:fillRect/>
          </a:stretch>
        </p:blipFill>
        <p:spPr>
          <a:xfrm>
            <a:off x="3207180" y="1046376"/>
            <a:ext cx="5278483" cy="5347592"/>
          </a:xfrm>
          <a:prstGeom prst="rect">
            <a:avLst/>
          </a:prstGeom>
        </p:spPr>
      </p:pic>
      <p:sp>
        <p:nvSpPr>
          <p:cNvPr id="9" name="TextBox 8">
            <a:extLst>
              <a:ext uri="{FF2B5EF4-FFF2-40B4-BE49-F238E27FC236}">
                <a16:creationId xmlns:a16="http://schemas.microsoft.com/office/drawing/2014/main" id="{06A33C6D-B792-92AB-C398-D64303D0A446}"/>
              </a:ext>
            </a:extLst>
          </p:cNvPr>
          <p:cNvSpPr txBox="1"/>
          <p:nvPr/>
        </p:nvSpPr>
        <p:spPr>
          <a:xfrm>
            <a:off x="8601493" y="5167689"/>
            <a:ext cx="3405813" cy="1292662"/>
          </a:xfrm>
          <a:prstGeom prst="rect">
            <a:avLst/>
          </a:prstGeom>
          <a:noFill/>
        </p:spPr>
        <p:txBody>
          <a:bodyPr wrap="square">
            <a:spAutoFit/>
          </a:bodyPr>
          <a:lstStyle/>
          <a:p>
            <a:pPr algn="r"/>
            <a:r>
              <a:rPr lang="el-GR" sz="1300" b="1" i="1" dirty="0"/>
              <a:t>«Ζητώ, όπως και χιλιάδες άλλοι συμπολίτες μου, ισότιμη πρόσβαση </a:t>
            </a:r>
            <a:r>
              <a:rPr lang="el-GR" sz="1300" i="1" dirty="0"/>
              <a:t>στην προσωπική βοήθεια, την αξιοπρέπεια, την αυτονομία και τον σεβασμό.</a:t>
            </a:r>
            <a:r>
              <a:rPr lang="el-GR" sz="1300" b="1" i="1" dirty="0"/>
              <a:t> Όχι ως χάρη, αλλά ως αυτονόητο δικαίωμα!» </a:t>
            </a:r>
            <a:r>
              <a:rPr lang="el-GR" sz="1300" b="1" i="1" dirty="0">
                <a:cs typeface="Times New Roman" panose="02020603050405020304" pitchFamily="18" charset="0"/>
              </a:rPr>
              <a:t>(Γυναίκα, Κινητική αναπηρία, Αττική).</a:t>
            </a:r>
          </a:p>
        </p:txBody>
      </p:sp>
      <p:sp>
        <p:nvSpPr>
          <p:cNvPr id="11" name="TextBox 10">
            <a:extLst>
              <a:ext uri="{FF2B5EF4-FFF2-40B4-BE49-F238E27FC236}">
                <a16:creationId xmlns:a16="http://schemas.microsoft.com/office/drawing/2014/main" id="{52981A66-F2A4-C9C8-291F-41598314D2CC}"/>
              </a:ext>
            </a:extLst>
          </p:cNvPr>
          <p:cNvSpPr txBox="1"/>
          <p:nvPr/>
        </p:nvSpPr>
        <p:spPr>
          <a:xfrm>
            <a:off x="172088" y="941560"/>
            <a:ext cx="4159196" cy="999056"/>
          </a:xfrm>
          <a:prstGeom prst="rect">
            <a:avLst/>
          </a:prstGeom>
          <a:noFill/>
        </p:spPr>
        <p:txBody>
          <a:bodyPr wrap="square">
            <a:spAutoFit/>
          </a:bodyPr>
          <a:lstStyle/>
          <a:p>
            <a:pPr algn="just">
              <a:lnSpc>
                <a:spcPct val="115000"/>
              </a:lnSpc>
              <a:spcBef>
                <a:spcPts val="500"/>
              </a:spcBef>
              <a:spcAft>
                <a:spcPts val="1000"/>
              </a:spcAft>
            </a:pPr>
            <a:r>
              <a:rPr lang="el-GR" sz="1300" b="1" dirty="0">
                <a:effectLst/>
                <a:ea typeface="Aptos" panose="020B0004020202020204" pitchFamily="34" charset="0"/>
                <a:cs typeface="Times New Roman" panose="02020603050405020304" pitchFamily="18" charset="0"/>
              </a:rPr>
              <a:t>«έχω φόβο για την εμφάνιση άλλου θέματος υγείας </a:t>
            </a:r>
            <a:r>
              <a:rPr lang="el-GR" sz="1300" dirty="0">
                <a:effectLst/>
                <a:ea typeface="Aptos" panose="020B0004020202020204" pitchFamily="34" charset="0"/>
                <a:cs typeface="Times New Roman" panose="02020603050405020304" pitchFamily="18" charset="0"/>
              </a:rPr>
              <a:t>δικού μου ή μέλους της οικογένειάς μου, </a:t>
            </a:r>
            <a:r>
              <a:rPr lang="el-GR" sz="1300" b="1" dirty="0">
                <a:effectLst/>
                <a:ea typeface="Aptos" panose="020B0004020202020204" pitchFamily="34" charset="0"/>
                <a:cs typeface="Times New Roman" panose="02020603050405020304" pitchFamily="18" charset="0"/>
              </a:rPr>
              <a:t>το οποίο θα συνεπάγεται υπέρμετρο κόστος </a:t>
            </a:r>
            <a:r>
              <a:rPr lang="el-GR" sz="1300" dirty="0">
                <a:effectLst/>
                <a:ea typeface="Aptos" panose="020B0004020202020204" pitchFamily="34" charset="0"/>
                <a:cs typeface="Times New Roman" panose="02020603050405020304" pitchFamily="18" charset="0"/>
              </a:rPr>
              <a:t>αντιμετώπισης.</a:t>
            </a:r>
            <a:r>
              <a:rPr lang="el-GR" sz="1300" b="1" dirty="0">
                <a:effectLst/>
                <a:ea typeface="Aptos" panose="020B0004020202020204" pitchFamily="34" charset="0"/>
                <a:cs typeface="Times New Roman" panose="02020603050405020304" pitchFamily="18" charset="0"/>
              </a:rPr>
              <a:t>» (Άνδρας, καρδιαγγειακό νόσημα, Αττική)</a:t>
            </a:r>
          </a:p>
        </p:txBody>
      </p:sp>
      <p:sp>
        <p:nvSpPr>
          <p:cNvPr id="13" name="TextBox 12">
            <a:extLst>
              <a:ext uri="{FF2B5EF4-FFF2-40B4-BE49-F238E27FC236}">
                <a16:creationId xmlns:a16="http://schemas.microsoft.com/office/drawing/2014/main" id="{AD686677-402D-A544-3779-6CE339782969}"/>
              </a:ext>
            </a:extLst>
          </p:cNvPr>
          <p:cNvSpPr txBox="1"/>
          <p:nvPr/>
        </p:nvSpPr>
        <p:spPr>
          <a:xfrm>
            <a:off x="8372746" y="1960166"/>
            <a:ext cx="3405812" cy="1001300"/>
          </a:xfrm>
          <a:prstGeom prst="rect">
            <a:avLst/>
          </a:prstGeom>
          <a:noFill/>
        </p:spPr>
        <p:txBody>
          <a:bodyPr wrap="square">
            <a:spAutoFit/>
          </a:bodyPr>
          <a:lstStyle/>
          <a:p>
            <a:pPr algn="r">
              <a:lnSpc>
                <a:spcPct val="115000"/>
              </a:lnSpc>
              <a:spcBef>
                <a:spcPts val="500"/>
              </a:spcBef>
              <a:spcAft>
                <a:spcPts val="1000"/>
              </a:spcAft>
            </a:pPr>
            <a:r>
              <a:rPr lang="el-GR" sz="1300" b="1" i="1" dirty="0">
                <a:effectLst/>
                <a:ea typeface="Aptos" panose="020B0004020202020204" pitchFamily="34" charset="0"/>
                <a:cs typeface="Times New Roman" panose="02020603050405020304" pitchFamily="18" charset="0"/>
              </a:rPr>
              <a:t>«</a:t>
            </a:r>
            <a:r>
              <a:rPr lang="el-GR" sz="1300" i="1" dirty="0">
                <a:effectLst/>
                <a:ea typeface="Aptos" panose="020B0004020202020204" pitchFamily="34" charset="0"/>
                <a:cs typeface="Times New Roman" panose="02020603050405020304" pitchFamily="18" charset="0"/>
              </a:rPr>
              <a:t>Η καθημερινότητά μας είναι μια </a:t>
            </a:r>
            <a:r>
              <a:rPr lang="el-GR" sz="1300" b="1" i="1" dirty="0">
                <a:effectLst/>
                <a:ea typeface="Aptos" panose="020B0004020202020204" pitchFamily="34" charset="0"/>
                <a:cs typeface="Times New Roman" panose="02020603050405020304" pitchFamily="18" charset="0"/>
              </a:rPr>
              <a:t>συνεχής μάχη επιβίωσης.» (Γυναίκα, νοητική/αναπτυξιακή αναπηρία, Κεντρική Μακεδονία)</a:t>
            </a:r>
          </a:p>
        </p:txBody>
      </p:sp>
      <p:sp>
        <p:nvSpPr>
          <p:cNvPr id="15" name="TextBox 14">
            <a:extLst>
              <a:ext uri="{FF2B5EF4-FFF2-40B4-BE49-F238E27FC236}">
                <a16:creationId xmlns:a16="http://schemas.microsoft.com/office/drawing/2014/main" id="{B3B14F59-61E8-69D5-CC77-BAE389D9C30E}"/>
              </a:ext>
            </a:extLst>
          </p:cNvPr>
          <p:cNvSpPr txBox="1"/>
          <p:nvPr/>
        </p:nvSpPr>
        <p:spPr>
          <a:xfrm>
            <a:off x="7277492" y="179548"/>
            <a:ext cx="4501066" cy="892552"/>
          </a:xfrm>
          <a:prstGeom prst="rect">
            <a:avLst/>
          </a:prstGeom>
          <a:noFill/>
        </p:spPr>
        <p:txBody>
          <a:bodyPr wrap="square">
            <a:spAutoFit/>
          </a:bodyPr>
          <a:lstStyle/>
          <a:p>
            <a:pPr marL="0" indent="0" algn="r">
              <a:buNone/>
            </a:pPr>
            <a:r>
              <a:rPr lang="el-GR" sz="1300" b="1" i="1" dirty="0"/>
              <a:t>«Βρίσκομαι σε απόγνωση για το μέλλον. </a:t>
            </a:r>
            <a:r>
              <a:rPr lang="el-GR" sz="1300" i="1" dirty="0"/>
              <a:t>Δεν είμαι από οικογένεια με λεφτά…</a:t>
            </a:r>
            <a:r>
              <a:rPr lang="el-GR" sz="1300" b="1" i="1" dirty="0"/>
              <a:t>Βρίσκομαι στον οίκτο του κράτους </a:t>
            </a:r>
            <a:r>
              <a:rPr lang="el-GR" sz="1300" i="1" dirty="0"/>
              <a:t>εάν θα περάσω την επόμενη επιτροπή.</a:t>
            </a:r>
            <a:r>
              <a:rPr lang="el-GR" sz="1300" b="1" i="1" dirty="0"/>
              <a:t>» (Γυναίκα, νοητική/αναπτυξιακή αναπηρία, Νότιο Αγαπίου)</a:t>
            </a:r>
          </a:p>
        </p:txBody>
      </p:sp>
      <p:sp>
        <p:nvSpPr>
          <p:cNvPr id="16" name="TextBox 15">
            <a:extLst>
              <a:ext uri="{FF2B5EF4-FFF2-40B4-BE49-F238E27FC236}">
                <a16:creationId xmlns:a16="http://schemas.microsoft.com/office/drawing/2014/main" id="{9AA59EB0-0B99-C1C6-FAB7-5C1C91599F03}"/>
              </a:ext>
            </a:extLst>
          </p:cNvPr>
          <p:cNvSpPr txBox="1"/>
          <p:nvPr/>
        </p:nvSpPr>
        <p:spPr>
          <a:xfrm>
            <a:off x="370002" y="4344884"/>
            <a:ext cx="2797068" cy="692497"/>
          </a:xfrm>
          <a:prstGeom prst="rect">
            <a:avLst/>
          </a:prstGeom>
          <a:noFill/>
        </p:spPr>
        <p:txBody>
          <a:bodyPr wrap="square">
            <a:spAutoFit/>
          </a:bodyPr>
          <a:lstStyle/>
          <a:p>
            <a:pPr marL="0" indent="0">
              <a:buNone/>
            </a:pPr>
            <a:r>
              <a:rPr lang="el-GR" sz="1300" i="1" dirty="0"/>
              <a:t>«</a:t>
            </a:r>
            <a:r>
              <a:rPr lang="el-GR" sz="1300" b="1" i="1" dirty="0"/>
              <a:t>Ανέχεια, μοναξιά κοινωνικός ρατσισμός</a:t>
            </a:r>
            <a:r>
              <a:rPr lang="el-GR" sz="1300" i="1" dirty="0"/>
              <a:t>, φόβος....» (</a:t>
            </a:r>
            <a:r>
              <a:rPr lang="el-GR" sz="1300" b="1" i="1" dirty="0"/>
              <a:t>Γυναίκα, Αττική, Ρευματικά Νοσήματα</a:t>
            </a:r>
            <a:r>
              <a:rPr lang="el-GR" sz="1300" i="1" dirty="0"/>
              <a:t>)</a:t>
            </a:r>
          </a:p>
        </p:txBody>
      </p:sp>
      <p:sp>
        <p:nvSpPr>
          <p:cNvPr id="24" name="TextBox 23">
            <a:extLst>
              <a:ext uri="{FF2B5EF4-FFF2-40B4-BE49-F238E27FC236}">
                <a16:creationId xmlns:a16="http://schemas.microsoft.com/office/drawing/2014/main" id="{44EE5162-C81D-4444-9FC3-71A3E76FCEB5}"/>
              </a:ext>
            </a:extLst>
          </p:cNvPr>
          <p:cNvSpPr txBox="1"/>
          <p:nvPr/>
        </p:nvSpPr>
        <p:spPr>
          <a:xfrm>
            <a:off x="300139" y="2428466"/>
            <a:ext cx="2650909" cy="1092607"/>
          </a:xfrm>
          <a:prstGeom prst="rect">
            <a:avLst/>
          </a:prstGeom>
          <a:noFill/>
        </p:spPr>
        <p:txBody>
          <a:bodyPr wrap="square">
            <a:spAutoFit/>
          </a:bodyPr>
          <a:lstStyle/>
          <a:p>
            <a:pPr marL="0" indent="0">
              <a:buNone/>
            </a:pPr>
            <a:r>
              <a:rPr lang="el-GR" sz="1300" b="1" dirty="0"/>
              <a:t>«Τι θα απογίνω αν φύγουν από την ζωή οι γονείς μου..</a:t>
            </a:r>
            <a:r>
              <a:rPr lang="el-GR" sz="1300" dirty="0"/>
              <a:t>. που θα πάω; ποιος θα με φροντίζει;» (</a:t>
            </a:r>
            <a:r>
              <a:rPr lang="el-GR" sz="1300" b="1" dirty="0"/>
              <a:t>Άνδρας, νοητική αναπηρία, Ιόνια Νησιά</a:t>
            </a:r>
            <a:r>
              <a:rPr lang="el-GR" sz="1300" dirty="0"/>
              <a:t>)</a:t>
            </a:r>
          </a:p>
        </p:txBody>
      </p:sp>
      <p:sp>
        <p:nvSpPr>
          <p:cNvPr id="18" name="TextBox 17">
            <a:extLst>
              <a:ext uri="{FF2B5EF4-FFF2-40B4-BE49-F238E27FC236}">
                <a16:creationId xmlns:a16="http://schemas.microsoft.com/office/drawing/2014/main" id="{CCE322E6-8650-47F2-C053-C0278722A1D6}"/>
              </a:ext>
            </a:extLst>
          </p:cNvPr>
          <p:cNvSpPr txBox="1"/>
          <p:nvPr/>
        </p:nvSpPr>
        <p:spPr>
          <a:xfrm>
            <a:off x="8814370" y="3571363"/>
            <a:ext cx="2686332" cy="892552"/>
          </a:xfrm>
          <a:prstGeom prst="rect">
            <a:avLst/>
          </a:prstGeom>
          <a:noFill/>
        </p:spPr>
        <p:txBody>
          <a:bodyPr wrap="square">
            <a:spAutoFit/>
          </a:bodyPr>
          <a:lstStyle/>
          <a:p>
            <a:pPr algn="ctr"/>
            <a:r>
              <a:rPr lang="el-GR" sz="1300" i="1" dirty="0"/>
              <a:t>«Είναι </a:t>
            </a:r>
            <a:r>
              <a:rPr lang="el-GR" sz="1300" b="1" i="1" dirty="0" err="1"/>
              <a:t>τιμωρητική</a:t>
            </a:r>
            <a:r>
              <a:rPr lang="el-GR" sz="1300" b="1" i="1" dirty="0"/>
              <a:t> η ζωή στην Ελλάδα αν είσαι ΑΜΕΑ</a:t>
            </a:r>
            <a:r>
              <a:rPr lang="el-GR" sz="1300" i="1" dirty="0"/>
              <a:t>» (</a:t>
            </a:r>
            <a:r>
              <a:rPr lang="el-GR" sz="1300" b="1" i="1" dirty="0"/>
              <a:t>Άνδρας, Ψυχική αναπηρία, Κεντρική Μακεδονία</a:t>
            </a:r>
            <a:r>
              <a:rPr lang="el-GR" sz="1300" i="1" dirty="0"/>
              <a:t>)</a:t>
            </a:r>
          </a:p>
        </p:txBody>
      </p:sp>
      <p:sp>
        <p:nvSpPr>
          <p:cNvPr id="2" name="TextBox 1">
            <a:extLst>
              <a:ext uri="{FF2B5EF4-FFF2-40B4-BE49-F238E27FC236}">
                <a16:creationId xmlns:a16="http://schemas.microsoft.com/office/drawing/2014/main" id="{F81B06A5-639C-F4C6-EB4F-035D4090EECF}"/>
              </a:ext>
            </a:extLst>
          </p:cNvPr>
          <p:cNvSpPr txBox="1"/>
          <p:nvPr/>
        </p:nvSpPr>
        <p:spPr>
          <a:xfrm>
            <a:off x="44007" y="0"/>
            <a:ext cx="6488768" cy="707886"/>
          </a:xfrm>
          <a:prstGeom prst="rect">
            <a:avLst/>
          </a:prstGeom>
          <a:noFill/>
        </p:spPr>
        <p:txBody>
          <a:bodyPr wrap="square" rtlCol="0">
            <a:spAutoFit/>
          </a:bodyPr>
          <a:lstStyle/>
          <a:p>
            <a:r>
              <a:rPr lang="el-GR" sz="4000" b="1" dirty="0">
                <a:ln w="6600">
                  <a:solidFill>
                    <a:schemeClr val="accent2"/>
                  </a:solidFill>
                  <a:prstDash val="solid"/>
                </a:ln>
                <a:solidFill>
                  <a:srgbClr val="FFFFFF"/>
                </a:solidFill>
                <a:effectLst>
                  <a:outerShdw dist="38100" dir="2700000" algn="tl" rotWithShape="0">
                    <a:schemeClr val="accent2"/>
                  </a:outerShdw>
                </a:effectLst>
              </a:rPr>
              <a:t>Συναισθήματα</a:t>
            </a:r>
          </a:p>
        </p:txBody>
      </p:sp>
    </p:spTree>
    <p:extLst>
      <p:ext uri="{BB962C8B-B14F-4D97-AF65-F5344CB8AC3E}">
        <p14:creationId xmlns:p14="http://schemas.microsoft.com/office/powerpoint/2010/main" val="1268378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EF27B699-1EA3-585D-17B1-EC182EF9A7BC}"/>
              </a:ext>
            </a:extLst>
          </p:cNvPr>
          <p:cNvSpPr>
            <a:spLocks noGrp="1"/>
          </p:cNvSpPr>
          <p:nvPr>
            <p:ph type="ctrTitle"/>
          </p:nvPr>
        </p:nvSpPr>
        <p:spPr>
          <a:xfrm>
            <a:off x="1524000" y="306490"/>
            <a:ext cx="9144000" cy="1681548"/>
          </a:xfrm>
        </p:spPr>
        <p:txBody>
          <a:bodyPr>
            <a:normAutofit fontScale="90000"/>
          </a:bodyPr>
          <a:lstStyle/>
          <a:p>
            <a:r>
              <a:rPr lang="el-GR" dirty="0"/>
              <a:t>Ευχαριστώ πολύ για την Προσοχή σας!</a:t>
            </a:r>
          </a:p>
        </p:txBody>
      </p:sp>
      <p:sp>
        <p:nvSpPr>
          <p:cNvPr id="2" name="Θέση αριθμού διαφάνειας 1">
            <a:extLst>
              <a:ext uri="{FF2B5EF4-FFF2-40B4-BE49-F238E27FC236}">
                <a16:creationId xmlns:a16="http://schemas.microsoft.com/office/drawing/2014/main" id="{38D4914E-50CA-A85F-B9A6-644E23A52D8A}"/>
              </a:ext>
            </a:extLst>
          </p:cNvPr>
          <p:cNvSpPr>
            <a:spLocks noGrp="1"/>
          </p:cNvSpPr>
          <p:nvPr>
            <p:ph type="sldNum" sz="quarter" idx="12"/>
          </p:nvPr>
        </p:nvSpPr>
        <p:spPr/>
        <p:txBody>
          <a:bodyPr/>
          <a:lstStyle/>
          <a:p>
            <a:fld id="{8ACEC6B3-E101-456A-A828-9D5A912DEB98}" type="slidenum">
              <a:rPr lang="de-DE" smtClean="0"/>
              <a:t>32</a:t>
            </a:fld>
            <a:endParaRPr lang="de-DE"/>
          </a:p>
        </p:txBody>
      </p:sp>
      <p:pic>
        <p:nvPicPr>
          <p:cNvPr id="5" name="Εικόνα 4">
            <a:extLst>
              <a:ext uri="{FF2B5EF4-FFF2-40B4-BE49-F238E27FC236}">
                <a16:creationId xmlns:a16="http://schemas.microsoft.com/office/drawing/2014/main" id="{55C98F8A-45DA-B1A0-938D-D5D4D41E7C50}"/>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sharpenSoften amount="21000"/>
                    </a14:imgEffect>
                    <a14:imgEffect>
                      <a14:saturation sat="66000"/>
                    </a14:imgEffect>
                    <a14:imgEffect>
                      <a14:brightnessContrast bright="3000" contrast="39000"/>
                    </a14:imgEffect>
                  </a14:imgLayer>
                </a14:imgProps>
              </a:ext>
              <a:ext uri="{28A0092B-C50C-407E-A947-70E740481C1C}">
                <a14:useLocalDpi xmlns:a14="http://schemas.microsoft.com/office/drawing/2010/main" val="0"/>
              </a:ext>
            </a:extLst>
          </a:blip>
          <a:srcRect l="11181" t="21818" r="10510" b="14748"/>
          <a:stretch/>
        </p:blipFill>
        <p:spPr>
          <a:xfrm>
            <a:off x="395519" y="4781632"/>
            <a:ext cx="3382991" cy="1908009"/>
          </a:xfrm>
          <a:prstGeom prst="rect">
            <a:avLst/>
          </a:prstGeom>
        </p:spPr>
      </p:pic>
      <p:graphicFrame>
        <p:nvGraphicFramePr>
          <p:cNvPr id="6" name="Πίνακας 5">
            <a:extLst>
              <a:ext uri="{FF2B5EF4-FFF2-40B4-BE49-F238E27FC236}">
                <a16:creationId xmlns:a16="http://schemas.microsoft.com/office/drawing/2014/main" id="{E07D0764-BBE8-D33C-09FD-39A00F414AB7}"/>
              </a:ext>
            </a:extLst>
          </p:cNvPr>
          <p:cNvGraphicFramePr>
            <a:graphicFrameLocks noGrp="1"/>
          </p:cNvGraphicFramePr>
          <p:nvPr>
            <p:extLst>
              <p:ext uri="{D42A27DB-BD31-4B8C-83A1-F6EECF244321}">
                <p14:modId xmlns:p14="http://schemas.microsoft.com/office/powerpoint/2010/main" val="2545915037"/>
              </p:ext>
            </p:extLst>
          </p:nvPr>
        </p:nvGraphicFramePr>
        <p:xfrm>
          <a:off x="2377125" y="3429000"/>
          <a:ext cx="7098384" cy="1602486"/>
        </p:xfrm>
        <a:graphic>
          <a:graphicData uri="http://schemas.openxmlformats.org/drawingml/2006/table">
            <a:tbl>
              <a:tblPr firstRow="1" firstCol="1" bandRow="1"/>
              <a:tblGrid>
                <a:gridCol w="3549192">
                  <a:extLst>
                    <a:ext uri="{9D8B030D-6E8A-4147-A177-3AD203B41FA5}">
                      <a16:colId xmlns:a16="http://schemas.microsoft.com/office/drawing/2014/main" val="2682005517"/>
                    </a:ext>
                  </a:extLst>
                </a:gridCol>
                <a:gridCol w="3549192">
                  <a:extLst>
                    <a:ext uri="{9D8B030D-6E8A-4147-A177-3AD203B41FA5}">
                      <a16:colId xmlns:a16="http://schemas.microsoft.com/office/drawing/2014/main" val="1890142548"/>
                    </a:ext>
                  </a:extLst>
                </a:gridCol>
              </a:tblGrid>
              <a:tr h="94059">
                <a:tc gridSpan="2">
                  <a:txBody>
                    <a:bodyPr/>
                    <a:lstStyle/>
                    <a:p>
                      <a:pPr algn="ctr">
                        <a:lnSpc>
                          <a:spcPct val="115000"/>
                        </a:lnSpc>
                        <a:spcBef>
                          <a:spcPts val="1200"/>
                        </a:spcBef>
                        <a:spcAft>
                          <a:spcPts val="1200"/>
                        </a:spcAft>
                      </a:pPr>
                      <a:r>
                        <a:rPr lang="el-GR" sz="1200" b="1"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Επιστημονική ομάδα</a:t>
                      </a:r>
                      <a:endParaRPr lang="el-GR" sz="1200" dirty="0">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l-GR"/>
                    </a:p>
                  </a:txBody>
                  <a:tcPr/>
                </a:tc>
                <a:extLst>
                  <a:ext uri="{0D108BD9-81ED-4DB2-BD59-A6C34878D82A}">
                    <a16:rowId xmlns:a16="http://schemas.microsoft.com/office/drawing/2014/main" val="4089966430"/>
                  </a:ext>
                </a:extLst>
              </a:tr>
              <a:tr h="248675">
                <a:tc>
                  <a:txBody>
                    <a:bodyPr/>
                    <a:lstStyle/>
                    <a:p>
                      <a:pPr algn="ctr">
                        <a:lnSpc>
                          <a:spcPct val="115000"/>
                        </a:lnSpc>
                        <a:spcBef>
                          <a:spcPts val="500"/>
                        </a:spcBef>
                        <a:spcAft>
                          <a:spcPts val="1000"/>
                        </a:spcAft>
                      </a:pPr>
                      <a:r>
                        <a:rPr lang="el-GR" sz="1200" b="1"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Φανή </a:t>
                      </a:r>
                      <a:r>
                        <a:rPr lang="el-GR" sz="1200" b="1" spc="-20" dirty="0" err="1">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Προβή</a:t>
                      </a:r>
                      <a:endParaRPr lang="el-GR" sz="1200" dirty="0">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l-GR" sz="1200"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Επιστημονική Υπεύθυνη Παρατηρητηρίου Θεμάτων Αναπηρίας</a:t>
                      </a:r>
                      <a:endParaRPr lang="el-GR" sz="1200" dirty="0">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a:txBody>
                    <a:bodyPr/>
                    <a:lstStyle/>
                    <a:p>
                      <a:pPr algn="ctr">
                        <a:lnSpc>
                          <a:spcPct val="115000"/>
                        </a:lnSpc>
                        <a:spcBef>
                          <a:spcPts val="500"/>
                        </a:spcBef>
                        <a:spcAft>
                          <a:spcPts val="1000"/>
                        </a:spcAft>
                      </a:pPr>
                      <a:r>
                        <a:rPr lang="el-GR" sz="1200" b="1"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Δρ. Αντωνία Παυλή</a:t>
                      </a:r>
                      <a:endParaRPr lang="el-GR" sz="1200" dirty="0">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l-GR" sz="1200"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Κύρια Ερευνήτρια Παρατηρητηρίου Θεμάτων Αναπηρίας</a:t>
                      </a:r>
                      <a:endParaRPr lang="el-GR" sz="1200" dirty="0">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extLst>
                  <a:ext uri="{0D108BD9-81ED-4DB2-BD59-A6C34878D82A}">
                    <a16:rowId xmlns:a16="http://schemas.microsoft.com/office/drawing/2014/main" val="273287748"/>
                  </a:ext>
                </a:extLst>
              </a:tr>
              <a:tr h="248675">
                <a:tc gridSpan="2">
                  <a:txBody>
                    <a:bodyPr/>
                    <a:lstStyle/>
                    <a:p>
                      <a:pPr algn="ctr">
                        <a:lnSpc>
                          <a:spcPct val="115000"/>
                        </a:lnSpc>
                        <a:spcBef>
                          <a:spcPts val="500"/>
                        </a:spcBef>
                        <a:spcAft>
                          <a:spcPts val="1000"/>
                        </a:spcAft>
                      </a:pPr>
                      <a:endParaRPr lang="el-GR" sz="1200" b="1"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endParaRPr>
                    </a:p>
                    <a:p>
                      <a:pPr algn="ctr">
                        <a:lnSpc>
                          <a:spcPct val="115000"/>
                        </a:lnSpc>
                        <a:spcBef>
                          <a:spcPts val="500"/>
                        </a:spcBef>
                        <a:spcAft>
                          <a:spcPts val="1000"/>
                        </a:spcAft>
                      </a:pPr>
                      <a:r>
                        <a:rPr lang="el-GR" sz="1200" b="1"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Νεκταρία Αποστολάκη, </a:t>
                      </a:r>
                      <a:r>
                        <a:rPr lang="el-GR" sz="1200" spc="-20" dirty="0">
                          <a:solidFill>
                            <a:schemeClr val="tx1">
                              <a:lumMod val="85000"/>
                              <a:lumOff val="15000"/>
                            </a:schemeClr>
                          </a:solidFill>
                          <a:effectLst/>
                          <a:latin typeface="Constantia" panose="02030602050306030303" pitchFamily="18" charset="0"/>
                          <a:ea typeface="Trebuchet MS" panose="020B0603020202020204" pitchFamily="34" charset="0"/>
                          <a:cs typeface="Arial" panose="020B0604020202020204" pitchFamily="34" charset="0"/>
                        </a:rPr>
                        <a:t>Υπεύθυνη Έργου Παρατηρητηρίου Θεμάτων Αναπηρίας</a:t>
                      </a:r>
                      <a:endParaRPr lang="el-GR" sz="1200" dirty="0">
                        <a:solidFill>
                          <a:schemeClr val="tx1">
                            <a:lumMod val="85000"/>
                            <a:lumOff val="15000"/>
                          </a:schemeClr>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a:noFill/>
                    </a:lnT>
                    <a:lnB>
                      <a:noFill/>
                    </a:lnB>
                    <a:noFill/>
                  </a:tcPr>
                </a:tc>
                <a:tc hMerge="1">
                  <a:txBody>
                    <a:bodyPr/>
                    <a:lstStyle/>
                    <a:p>
                      <a:endParaRPr lang="el-GR"/>
                    </a:p>
                  </a:txBody>
                  <a:tcPr/>
                </a:tc>
                <a:extLst>
                  <a:ext uri="{0D108BD9-81ED-4DB2-BD59-A6C34878D82A}">
                    <a16:rowId xmlns:a16="http://schemas.microsoft.com/office/drawing/2014/main" val="2036365253"/>
                  </a:ext>
                </a:extLst>
              </a:tr>
            </a:tbl>
          </a:graphicData>
        </a:graphic>
      </p:graphicFrame>
      <p:pic>
        <p:nvPicPr>
          <p:cNvPr id="7" name="Εικόνα 6">
            <a:extLst>
              <a:ext uri="{FF2B5EF4-FFF2-40B4-BE49-F238E27FC236}">
                <a16:creationId xmlns:a16="http://schemas.microsoft.com/office/drawing/2014/main" id="{45E8D2C5-1C00-0B4D-7CF0-24B8A1E0F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7052" y="5806912"/>
            <a:ext cx="4987933" cy="476147"/>
          </a:xfrm>
          <a:prstGeom prst="rect">
            <a:avLst/>
          </a:prstGeom>
        </p:spPr>
      </p:pic>
    </p:spTree>
    <p:extLst>
      <p:ext uri="{BB962C8B-B14F-4D97-AF65-F5344CB8AC3E}">
        <p14:creationId xmlns:p14="http://schemas.microsoft.com/office/powerpoint/2010/main" val="420799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06A4F7BC-B938-957A-D252-F4FEA91761ED}"/>
              </a:ext>
            </a:extLst>
          </p:cNvPr>
          <p:cNvSpPr>
            <a:spLocks noGrp="1"/>
          </p:cNvSpPr>
          <p:nvPr>
            <p:ph type="title"/>
          </p:nvPr>
        </p:nvSpPr>
        <p:spPr>
          <a:xfrm>
            <a:off x="0" y="115151"/>
            <a:ext cx="12192000" cy="595457"/>
          </a:xfrm>
        </p:spPr>
        <p:style>
          <a:lnRef idx="3">
            <a:schemeClr val="lt1"/>
          </a:lnRef>
          <a:fillRef idx="1">
            <a:schemeClr val="accent4"/>
          </a:fillRef>
          <a:effectRef idx="1">
            <a:schemeClr val="accent4"/>
          </a:effectRef>
          <a:fontRef idx="minor">
            <a:schemeClr val="lt1"/>
          </a:fontRef>
        </p:style>
        <p:txBody>
          <a:bodyPr>
            <a:normAutofit/>
          </a:bodyPr>
          <a:lstStyle/>
          <a:p>
            <a:pPr algn="ctr"/>
            <a:r>
              <a:rPr lang="el-GR" sz="2200" b="1" dirty="0">
                <a:solidFill>
                  <a:schemeClr val="tx1">
                    <a:lumMod val="85000"/>
                    <a:lumOff val="15000"/>
                  </a:schemeClr>
                </a:solidFill>
              </a:rPr>
              <a:t>Το προφίλ του Δείγματος: Κατηγορία αναπηρίας, χρόνιας πάθησης</a:t>
            </a:r>
          </a:p>
        </p:txBody>
      </p:sp>
      <p:graphicFrame>
        <p:nvGraphicFramePr>
          <p:cNvPr id="6" name="Θέση περιεχομένου 5">
            <a:extLst>
              <a:ext uri="{FF2B5EF4-FFF2-40B4-BE49-F238E27FC236}">
                <a16:creationId xmlns:a16="http://schemas.microsoft.com/office/drawing/2014/main" id="{2032DE4F-AB61-9A1F-BB81-C6D09BE1FB0C}"/>
              </a:ext>
            </a:extLst>
          </p:cNvPr>
          <p:cNvGraphicFramePr>
            <a:graphicFrameLocks noGrp="1"/>
          </p:cNvGraphicFramePr>
          <p:nvPr>
            <p:ph idx="1"/>
            <p:extLst>
              <p:ext uri="{D42A27DB-BD31-4B8C-83A1-F6EECF244321}">
                <p14:modId xmlns:p14="http://schemas.microsoft.com/office/powerpoint/2010/main" val="3597032282"/>
              </p:ext>
            </p:extLst>
          </p:nvPr>
        </p:nvGraphicFramePr>
        <p:xfrm>
          <a:off x="188537" y="1517366"/>
          <a:ext cx="11623249" cy="5209608"/>
        </p:xfrm>
        <a:graphic>
          <a:graphicData uri="http://schemas.openxmlformats.org/drawingml/2006/table">
            <a:tbl>
              <a:tblPr firstRow="1" firstCol="1" bandRow="1">
                <a:tableStyleId>{17292A2E-F333-43FB-9621-5CBBE7FDCDCB}</a:tableStyleId>
              </a:tblPr>
              <a:tblGrid>
                <a:gridCol w="8181145">
                  <a:extLst>
                    <a:ext uri="{9D8B030D-6E8A-4147-A177-3AD203B41FA5}">
                      <a16:colId xmlns:a16="http://schemas.microsoft.com/office/drawing/2014/main" val="224466185"/>
                    </a:ext>
                  </a:extLst>
                </a:gridCol>
                <a:gridCol w="1620429">
                  <a:extLst>
                    <a:ext uri="{9D8B030D-6E8A-4147-A177-3AD203B41FA5}">
                      <a16:colId xmlns:a16="http://schemas.microsoft.com/office/drawing/2014/main" val="3233464243"/>
                    </a:ext>
                  </a:extLst>
                </a:gridCol>
                <a:gridCol w="1821675">
                  <a:extLst>
                    <a:ext uri="{9D8B030D-6E8A-4147-A177-3AD203B41FA5}">
                      <a16:colId xmlns:a16="http://schemas.microsoft.com/office/drawing/2014/main" val="3270002155"/>
                    </a:ext>
                  </a:extLst>
                </a:gridCol>
              </a:tblGrid>
              <a:tr h="328791">
                <a:tc gridSpan="3">
                  <a:txBody>
                    <a:bodyPr/>
                    <a:lstStyle/>
                    <a:p>
                      <a:pPr algn="l">
                        <a:lnSpc>
                          <a:spcPct val="107000"/>
                        </a:lnSpc>
                        <a:spcAft>
                          <a:spcPts val="1000"/>
                        </a:spcAft>
                      </a:pPr>
                      <a:r>
                        <a:rPr lang="el-GR" sz="2000" dirty="0">
                          <a:effectLst/>
                        </a:rPr>
                        <a:t> </a:t>
                      </a:r>
                      <a:r>
                        <a:rPr lang="el-GR" sz="2000" b="0" dirty="0">
                          <a:solidFill>
                            <a:schemeClr val="tx1">
                              <a:lumMod val="85000"/>
                              <a:lumOff val="15000"/>
                            </a:schemeClr>
                          </a:solidFill>
                          <a:effectLst/>
                        </a:rPr>
                        <a:t>Κατηγορία αναπηρίας, χρόνιας πάθησης</a:t>
                      </a:r>
                      <a:endParaRPr lang="el-GR" sz="2000" b="0" i="1"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340456640"/>
                  </a:ext>
                </a:extLst>
              </a:tr>
              <a:tr h="222450">
                <a:tc>
                  <a:txBody>
                    <a:bodyPr/>
                    <a:lstStyle/>
                    <a:p>
                      <a:pPr algn="l">
                        <a:lnSpc>
                          <a:spcPct val="107000"/>
                        </a:lnSpc>
                        <a:spcBef>
                          <a:spcPts val="200"/>
                        </a:spcBef>
                        <a:spcAft>
                          <a:spcPts val="200"/>
                        </a:spcAft>
                      </a:pPr>
                      <a:r>
                        <a:rPr lang="de-DE" sz="1200" dirty="0">
                          <a:effectLst/>
                        </a:rPr>
                        <a:t> </a:t>
                      </a:r>
                      <a:endParaRPr lang="el-G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el-GR" sz="1200">
                          <a:effectLst/>
                        </a:rPr>
                        <a:t>Άτομα </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200">
                          <a:effectLst/>
                        </a:rPr>
                        <a:t>%</a:t>
                      </a:r>
                      <a:endParaRPr lang="el-GR" sz="12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565130712"/>
                  </a:ext>
                </a:extLst>
              </a:tr>
              <a:tr h="198801">
                <a:tc>
                  <a:txBody>
                    <a:bodyPr/>
                    <a:lstStyle/>
                    <a:p>
                      <a:pPr algn="l">
                        <a:lnSpc>
                          <a:spcPct val="107000"/>
                        </a:lnSpc>
                        <a:spcBef>
                          <a:spcPts val="200"/>
                        </a:spcBef>
                        <a:spcAft>
                          <a:spcPts val="200"/>
                        </a:spcAft>
                      </a:pPr>
                      <a:r>
                        <a:rPr lang="de-DE" sz="1300" b="0" dirty="0" err="1">
                          <a:effectLst/>
                        </a:rPr>
                        <a:t>Κινητική</a:t>
                      </a:r>
                      <a:r>
                        <a:rPr lang="de-DE" sz="1300" b="0" dirty="0">
                          <a:effectLst/>
                        </a:rPr>
                        <a:t> αναπ</a:t>
                      </a:r>
                      <a:r>
                        <a:rPr lang="de-DE" sz="1300" b="0" dirty="0" err="1">
                          <a:effectLst/>
                        </a:rPr>
                        <a:t>ηρί</a:t>
                      </a:r>
                      <a:r>
                        <a:rPr lang="de-DE" sz="1300" b="0" dirty="0">
                          <a:effectLst/>
                        </a:rPr>
                        <a:t>α</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662</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24,4</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652517536"/>
                  </a:ext>
                </a:extLst>
              </a:tr>
              <a:tr h="204103">
                <a:tc>
                  <a:txBody>
                    <a:bodyPr/>
                    <a:lstStyle/>
                    <a:p>
                      <a:pPr algn="l">
                        <a:lnSpc>
                          <a:spcPct val="107000"/>
                        </a:lnSpc>
                        <a:spcBef>
                          <a:spcPts val="200"/>
                        </a:spcBef>
                        <a:spcAft>
                          <a:spcPts val="200"/>
                        </a:spcAft>
                      </a:pPr>
                      <a:r>
                        <a:rPr lang="el-GR" sz="1300" b="0" dirty="0">
                          <a:effectLst/>
                        </a:rPr>
                        <a:t>Νοητική, αναπτυξιακή ή γνωστική αναπηρία</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377</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13,9</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81337822"/>
                  </a:ext>
                </a:extLst>
              </a:tr>
              <a:tr h="203647">
                <a:tc>
                  <a:txBody>
                    <a:bodyPr/>
                    <a:lstStyle/>
                    <a:p>
                      <a:pPr algn="l">
                        <a:lnSpc>
                          <a:spcPct val="107000"/>
                        </a:lnSpc>
                        <a:spcBef>
                          <a:spcPts val="200"/>
                        </a:spcBef>
                        <a:spcAft>
                          <a:spcPts val="200"/>
                        </a:spcAft>
                      </a:pPr>
                      <a:r>
                        <a:rPr lang="el-GR" sz="1300" b="0" dirty="0">
                          <a:effectLst/>
                        </a:rPr>
                        <a:t>Ψυχική αναπηρία/Ψυχικές δυσκολίες/ διαταραχές</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245</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9,0</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765895923"/>
                  </a:ext>
                </a:extLst>
              </a:tr>
              <a:tr h="299511">
                <a:tc>
                  <a:txBody>
                    <a:bodyPr/>
                    <a:lstStyle/>
                    <a:p>
                      <a:pPr algn="l">
                        <a:lnSpc>
                          <a:spcPct val="107000"/>
                        </a:lnSpc>
                        <a:spcBef>
                          <a:spcPts val="200"/>
                        </a:spcBef>
                        <a:spcAft>
                          <a:spcPts val="200"/>
                        </a:spcAft>
                      </a:pPr>
                      <a:r>
                        <a:rPr lang="de-DE" sz="1300" b="0" dirty="0" err="1">
                          <a:effectLst/>
                        </a:rPr>
                        <a:t>Τύφλωση</a:t>
                      </a:r>
                      <a:r>
                        <a:rPr lang="de-DE" sz="1300" b="0" dirty="0">
                          <a:effectLst/>
                        </a:rPr>
                        <a:t>, </a:t>
                      </a:r>
                      <a:r>
                        <a:rPr lang="de-DE" sz="1300" b="0" dirty="0" err="1">
                          <a:effectLst/>
                        </a:rPr>
                        <a:t>μειωμένη</a:t>
                      </a:r>
                      <a:r>
                        <a:rPr lang="de-DE" sz="1300" b="0" dirty="0">
                          <a:effectLst/>
                        </a:rPr>
                        <a:t> </a:t>
                      </a:r>
                      <a:r>
                        <a:rPr lang="de-DE" sz="1300" b="0" dirty="0" err="1">
                          <a:effectLst/>
                        </a:rPr>
                        <a:t>όρ</a:t>
                      </a:r>
                      <a:r>
                        <a:rPr lang="de-DE" sz="1300" b="0" dirty="0">
                          <a:effectLst/>
                        </a:rPr>
                        <a:t>αση</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219</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8,1</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132005396"/>
                  </a:ext>
                </a:extLst>
              </a:tr>
              <a:tr h="301791">
                <a:tc>
                  <a:txBody>
                    <a:bodyPr/>
                    <a:lstStyle/>
                    <a:p>
                      <a:pPr algn="l">
                        <a:lnSpc>
                          <a:spcPct val="107000"/>
                        </a:lnSpc>
                        <a:spcBef>
                          <a:spcPts val="200"/>
                        </a:spcBef>
                        <a:spcAft>
                          <a:spcPts val="200"/>
                        </a:spcAft>
                      </a:pPr>
                      <a:r>
                        <a:rPr lang="el-GR" sz="1300" b="0" dirty="0">
                          <a:effectLst/>
                        </a:rPr>
                        <a:t>Νευρολογικά νοσήματα</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171</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6,3</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1737984888"/>
                  </a:ext>
                </a:extLst>
              </a:tr>
              <a:tr h="299882">
                <a:tc>
                  <a:txBody>
                    <a:bodyPr/>
                    <a:lstStyle/>
                    <a:p>
                      <a:pPr algn="l">
                        <a:lnSpc>
                          <a:spcPct val="107000"/>
                        </a:lnSpc>
                        <a:spcBef>
                          <a:spcPts val="200"/>
                        </a:spcBef>
                        <a:spcAft>
                          <a:spcPts val="200"/>
                        </a:spcAft>
                      </a:pPr>
                      <a:r>
                        <a:rPr lang="el-GR" sz="1300" b="0" dirty="0" err="1">
                          <a:effectLst/>
                        </a:rPr>
                        <a:t>Νεοπλασματικά</a:t>
                      </a:r>
                      <a:r>
                        <a:rPr lang="el-GR" sz="1300" b="0" dirty="0">
                          <a:effectLst/>
                        </a:rPr>
                        <a:t> νοσήματα (μορφές καρκίνου)</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164</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6,0</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4213863210"/>
                  </a:ext>
                </a:extLst>
              </a:tr>
              <a:tr h="259444">
                <a:tc>
                  <a:txBody>
                    <a:bodyPr/>
                    <a:lstStyle/>
                    <a:p>
                      <a:pPr algn="l">
                        <a:lnSpc>
                          <a:spcPct val="107000"/>
                        </a:lnSpc>
                        <a:spcBef>
                          <a:spcPts val="200"/>
                        </a:spcBef>
                        <a:spcAft>
                          <a:spcPts val="200"/>
                        </a:spcAft>
                      </a:pPr>
                      <a:r>
                        <a:rPr lang="el-GR" sz="1300" b="0" dirty="0">
                          <a:effectLst/>
                        </a:rPr>
                        <a:t>Ρευματικά νοσήματα και άλλα </a:t>
                      </a:r>
                      <a:r>
                        <a:rPr lang="el-GR" sz="1300" b="0" dirty="0" err="1">
                          <a:effectLst/>
                        </a:rPr>
                        <a:t>αυτοάνοσα</a:t>
                      </a:r>
                      <a:r>
                        <a:rPr lang="el-GR" sz="1300" b="0" dirty="0">
                          <a:effectLst/>
                        </a:rPr>
                        <a:t> νοσήματα</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137</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5,0</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1653183837"/>
                  </a:ext>
                </a:extLst>
              </a:tr>
              <a:tr h="264646">
                <a:tc>
                  <a:txBody>
                    <a:bodyPr/>
                    <a:lstStyle/>
                    <a:p>
                      <a:pPr algn="l">
                        <a:lnSpc>
                          <a:spcPct val="107000"/>
                        </a:lnSpc>
                        <a:spcBef>
                          <a:spcPts val="200"/>
                        </a:spcBef>
                        <a:spcAft>
                          <a:spcPts val="200"/>
                        </a:spcAft>
                      </a:pPr>
                      <a:r>
                        <a:rPr lang="de-DE" sz="1300" b="0" dirty="0" err="1">
                          <a:effectLst/>
                        </a:rPr>
                        <a:t>Κώφωση</a:t>
                      </a:r>
                      <a:r>
                        <a:rPr lang="de-DE" sz="1300" b="0" dirty="0">
                          <a:effectLst/>
                        </a:rPr>
                        <a:t> ή βα</a:t>
                      </a:r>
                      <a:r>
                        <a:rPr lang="de-DE" sz="1300" b="0" dirty="0" err="1">
                          <a:effectLst/>
                        </a:rPr>
                        <a:t>ρυκοϊ</a:t>
                      </a:r>
                      <a:r>
                        <a:rPr lang="de-DE" sz="1300" b="0" dirty="0">
                          <a:effectLst/>
                        </a:rPr>
                        <a:t>α</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126</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4,6</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555568212"/>
                  </a:ext>
                </a:extLst>
              </a:tr>
              <a:tr h="198801">
                <a:tc>
                  <a:txBody>
                    <a:bodyPr/>
                    <a:lstStyle/>
                    <a:p>
                      <a:pPr algn="l">
                        <a:lnSpc>
                          <a:spcPct val="107000"/>
                        </a:lnSpc>
                        <a:spcBef>
                          <a:spcPts val="200"/>
                        </a:spcBef>
                        <a:spcAft>
                          <a:spcPts val="200"/>
                        </a:spcAft>
                      </a:pPr>
                      <a:r>
                        <a:rPr lang="de-DE" sz="1300" b="0" dirty="0">
                          <a:effectLst/>
                        </a:rPr>
                        <a:t>Σα</a:t>
                      </a:r>
                      <a:r>
                        <a:rPr lang="de-DE" sz="1300" b="0" dirty="0" err="1">
                          <a:effectLst/>
                        </a:rPr>
                        <a:t>κχ</a:t>
                      </a:r>
                      <a:r>
                        <a:rPr lang="de-DE" sz="1300" b="0" dirty="0">
                          <a:effectLst/>
                        </a:rPr>
                        <a:t>αρώδης διαβήτης (σάκχαρο)</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111</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4,1</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42110729"/>
                  </a:ext>
                </a:extLst>
              </a:tr>
              <a:tr h="229330">
                <a:tc>
                  <a:txBody>
                    <a:bodyPr/>
                    <a:lstStyle/>
                    <a:p>
                      <a:pPr algn="l">
                        <a:lnSpc>
                          <a:spcPct val="107000"/>
                        </a:lnSpc>
                        <a:spcBef>
                          <a:spcPts val="200"/>
                        </a:spcBef>
                        <a:spcAft>
                          <a:spcPts val="200"/>
                        </a:spcAft>
                      </a:pPr>
                      <a:r>
                        <a:rPr lang="de-DE" sz="1300" b="0" dirty="0">
                          <a:effectLst/>
                        </a:rPr>
                        <a:t>Κα</a:t>
                      </a:r>
                      <a:r>
                        <a:rPr lang="de-DE" sz="1300" b="0" dirty="0" err="1">
                          <a:effectLst/>
                        </a:rPr>
                        <a:t>ρδι</a:t>
                      </a:r>
                      <a:r>
                        <a:rPr lang="de-DE" sz="1300" b="0" dirty="0">
                          <a:effectLst/>
                        </a:rPr>
                        <a:t>αγγειακά νοσήματα</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102</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3,8</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453688032"/>
                  </a:ext>
                </a:extLst>
              </a:tr>
              <a:tr h="203647">
                <a:tc>
                  <a:txBody>
                    <a:bodyPr/>
                    <a:lstStyle/>
                    <a:p>
                      <a:pPr algn="l">
                        <a:lnSpc>
                          <a:spcPct val="107000"/>
                        </a:lnSpc>
                        <a:spcBef>
                          <a:spcPts val="200"/>
                        </a:spcBef>
                        <a:spcAft>
                          <a:spcPts val="200"/>
                        </a:spcAft>
                      </a:pPr>
                      <a:r>
                        <a:rPr lang="de-DE" sz="1300" b="0" dirty="0" err="1">
                          <a:effectLst/>
                        </a:rPr>
                        <a:t>Αιμ</a:t>
                      </a:r>
                      <a:r>
                        <a:rPr lang="de-DE" sz="1300" b="0" dirty="0">
                          <a:effectLst/>
                        </a:rPr>
                        <a:t>ατολογικές παθήσεις</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92</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3,4</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3572745603"/>
                  </a:ext>
                </a:extLst>
              </a:tr>
              <a:tr h="211442">
                <a:tc>
                  <a:txBody>
                    <a:bodyPr/>
                    <a:lstStyle/>
                    <a:p>
                      <a:pPr algn="l">
                        <a:lnSpc>
                          <a:spcPct val="107000"/>
                        </a:lnSpc>
                        <a:spcBef>
                          <a:spcPts val="200"/>
                        </a:spcBef>
                        <a:spcAft>
                          <a:spcPts val="200"/>
                        </a:spcAft>
                      </a:pPr>
                      <a:r>
                        <a:rPr lang="de-DE" sz="1300" b="0">
                          <a:effectLst/>
                        </a:rPr>
                        <a:t>Νεφρικές παθήσεις</a:t>
                      </a:r>
                      <a:endParaRPr lang="el-GR" sz="1300" b="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68</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2,5</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18405279"/>
                  </a:ext>
                </a:extLst>
              </a:tr>
              <a:tr h="198801">
                <a:tc>
                  <a:txBody>
                    <a:bodyPr/>
                    <a:lstStyle/>
                    <a:p>
                      <a:pPr algn="l">
                        <a:lnSpc>
                          <a:spcPct val="107000"/>
                        </a:lnSpc>
                        <a:spcBef>
                          <a:spcPts val="200"/>
                        </a:spcBef>
                        <a:spcAft>
                          <a:spcPts val="200"/>
                        </a:spcAft>
                      </a:pPr>
                      <a:r>
                        <a:rPr lang="de-DE" sz="1300" b="0" dirty="0">
                          <a:effectLst/>
                        </a:rPr>
                        <a:t>Πα</a:t>
                      </a:r>
                      <a:r>
                        <a:rPr lang="de-DE" sz="1300" b="0" dirty="0" err="1">
                          <a:effectLst/>
                        </a:rPr>
                        <a:t>θήσεις</a:t>
                      </a:r>
                      <a:r>
                        <a:rPr lang="de-DE" sz="1300" b="0" dirty="0">
                          <a:effectLst/>
                        </a:rPr>
                        <a:t> </a:t>
                      </a:r>
                      <a:r>
                        <a:rPr lang="de-DE" sz="1300" b="0" dirty="0" err="1">
                          <a:effectLst/>
                        </a:rPr>
                        <a:t>του</a:t>
                      </a:r>
                      <a:r>
                        <a:rPr lang="de-DE" sz="1300" b="0" dirty="0">
                          <a:effectLst/>
                        </a:rPr>
                        <a:t> πεπ</a:t>
                      </a:r>
                      <a:r>
                        <a:rPr lang="de-DE" sz="1300" b="0" dirty="0" err="1">
                          <a:effectLst/>
                        </a:rPr>
                        <a:t>τικού</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50</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1,8</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2454194228"/>
                  </a:ext>
                </a:extLst>
              </a:tr>
              <a:tr h="198801">
                <a:tc>
                  <a:txBody>
                    <a:bodyPr/>
                    <a:lstStyle/>
                    <a:p>
                      <a:pPr algn="l">
                        <a:lnSpc>
                          <a:spcPct val="107000"/>
                        </a:lnSpc>
                        <a:spcBef>
                          <a:spcPts val="200"/>
                        </a:spcBef>
                        <a:spcAft>
                          <a:spcPts val="200"/>
                        </a:spcAft>
                      </a:pPr>
                      <a:r>
                        <a:rPr lang="de-DE" sz="1300" b="0">
                          <a:effectLst/>
                        </a:rPr>
                        <a:t>Άλλες παθήσεις</a:t>
                      </a:r>
                      <a:endParaRPr lang="el-GR" sz="1300" b="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49</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1,8</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1789631626"/>
                  </a:ext>
                </a:extLst>
              </a:tr>
              <a:tr h="224743">
                <a:tc>
                  <a:txBody>
                    <a:bodyPr/>
                    <a:lstStyle/>
                    <a:p>
                      <a:pPr algn="l">
                        <a:lnSpc>
                          <a:spcPct val="107000"/>
                        </a:lnSpc>
                        <a:spcBef>
                          <a:spcPts val="200"/>
                        </a:spcBef>
                        <a:spcAft>
                          <a:spcPts val="200"/>
                        </a:spcAft>
                      </a:pPr>
                      <a:r>
                        <a:rPr lang="de-DE" sz="1300" b="0" dirty="0">
                          <a:effectLst/>
                        </a:rPr>
                        <a:t>Σπ</a:t>
                      </a:r>
                      <a:r>
                        <a:rPr lang="de-DE" sz="1300" b="0" dirty="0" err="1">
                          <a:effectLst/>
                        </a:rPr>
                        <a:t>άνιες</a:t>
                      </a:r>
                      <a:r>
                        <a:rPr lang="de-DE" sz="1300" b="0" dirty="0">
                          <a:effectLst/>
                        </a:rPr>
                        <a:t> πα</a:t>
                      </a:r>
                      <a:r>
                        <a:rPr lang="de-DE" sz="1300" b="0" dirty="0" err="1">
                          <a:effectLst/>
                        </a:rPr>
                        <a:t>θήσεις</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45</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1,7</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466807474"/>
                  </a:ext>
                </a:extLst>
              </a:tr>
              <a:tr h="250375">
                <a:tc>
                  <a:txBody>
                    <a:bodyPr/>
                    <a:lstStyle/>
                    <a:p>
                      <a:pPr algn="l">
                        <a:lnSpc>
                          <a:spcPct val="107000"/>
                        </a:lnSpc>
                        <a:spcBef>
                          <a:spcPts val="200"/>
                        </a:spcBef>
                        <a:spcAft>
                          <a:spcPts val="200"/>
                        </a:spcAft>
                      </a:pPr>
                      <a:r>
                        <a:rPr lang="de-DE" sz="1300" b="0" dirty="0" err="1">
                          <a:effectLst/>
                        </a:rPr>
                        <a:t>Εγκεφ</a:t>
                      </a:r>
                      <a:r>
                        <a:rPr lang="de-DE" sz="1300" b="0" dirty="0">
                          <a:effectLst/>
                        </a:rPr>
                        <a:t>αλική παράλυση</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37</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1,4</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3481592264"/>
                  </a:ext>
                </a:extLst>
              </a:tr>
              <a:tr h="248861">
                <a:tc>
                  <a:txBody>
                    <a:bodyPr/>
                    <a:lstStyle/>
                    <a:p>
                      <a:pPr algn="l">
                        <a:lnSpc>
                          <a:spcPct val="107000"/>
                        </a:lnSpc>
                        <a:spcBef>
                          <a:spcPts val="200"/>
                        </a:spcBef>
                        <a:spcAft>
                          <a:spcPts val="200"/>
                        </a:spcAft>
                      </a:pPr>
                      <a:r>
                        <a:rPr lang="el-GR" sz="1300" b="0" dirty="0">
                          <a:effectLst/>
                        </a:rPr>
                        <a:t>Παθήσεις των αναπνευστικού</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35</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a:effectLst/>
                        </a:rPr>
                        <a:t>1,3</a:t>
                      </a:r>
                      <a:endParaRPr lang="el-GR" sz="130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1948800878"/>
                  </a:ext>
                </a:extLst>
              </a:tr>
              <a:tr h="301791">
                <a:tc>
                  <a:txBody>
                    <a:bodyPr/>
                    <a:lstStyle/>
                    <a:p>
                      <a:pPr algn="l">
                        <a:lnSpc>
                          <a:spcPct val="107000"/>
                        </a:lnSpc>
                        <a:spcBef>
                          <a:spcPts val="200"/>
                        </a:spcBef>
                        <a:spcAft>
                          <a:spcPts val="200"/>
                        </a:spcAft>
                      </a:pPr>
                      <a:r>
                        <a:rPr lang="el-GR" sz="1300" b="0" dirty="0" err="1">
                          <a:effectLst/>
                        </a:rPr>
                        <a:t>Νευρομυϊκές</a:t>
                      </a:r>
                      <a:r>
                        <a:rPr lang="el-GR" sz="1300" b="0" dirty="0">
                          <a:effectLst/>
                        </a:rPr>
                        <a:t> παθήσεις (Μυϊκή δυστροφία, συγγενείς μυοπάθειες κ.ά.)</a:t>
                      </a:r>
                      <a:endParaRPr lang="el-GR" sz="1300" b="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dirty="0">
                          <a:effectLst/>
                        </a:rPr>
                        <a:t>26</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dirty="0">
                          <a:effectLst/>
                        </a:rPr>
                        <a:t>1,0</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1049773086"/>
                  </a:ext>
                </a:extLst>
              </a:tr>
              <a:tr h="344894">
                <a:tc>
                  <a:txBody>
                    <a:bodyPr/>
                    <a:lstStyle/>
                    <a:p>
                      <a:pPr algn="l">
                        <a:lnSpc>
                          <a:spcPct val="107000"/>
                        </a:lnSpc>
                        <a:spcBef>
                          <a:spcPts val="200"/>
                        </a:spcBef>
                        <a:spcAft>
                          <a:spcPts val="200"/>
                        </a:spcAft>
                      </a:pPr>
                      <a:r>
                        <a:rPr lang="de-DE" sz="1300" b="1" dirty="0" err="1">
                          <a:effectLst/>
                        </a:rPr>
                        <a:t>Σύνολο</a:t>
                      </a:r>
                      <a:endParaRPr lang="el-G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b="1" dirty="0">
                          <a:effectLst/>
                        </a:rPr>
                        <a:t>2716</a:t>
                      </a:r>
                      <a:endParaRPr lang="el-GR"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tc>
                  <a:txBody>
                    <a:bodyPr/>
                    <a:lstStyle/>
                    <a:p>
                      <a:pPr algn="r">
                        <a:lnSpc>
                          <a:spcPct val="107000"/>
                        </a:lnSpc>
                        <a:spcBef>
                          <a:spcPts val="200"/>
                        </a:spcBef>
                        <a:spcAft>
                          <a:spcPts val="200"/>
                        </a:spcAft>
                      </a:pPr>
                      <a:r>
                        <a:rPr lang="de-DE" sz="1300" dirty="0">
                          <a:effectLst/>
                        </a:rPr>
                        <a:t>100</a:t>
                      </a:r>
                      <a:endParaRPr lang="el-GR"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31574" marR="31574" marT="0" marB="0" anchor="ctr"/>
                </a:tc>
                <a:extLst>
                  <a:ext uri="{0D108BD9-81ED-4DB2-BD59-A6C34878D82A}">
                    <a16:rowId xmlns:a16="http://schemas.microsoft.com/office/drawing/2014/main" val="366787084"/>
                  </a:ext>
                </a:extLst>
              </a:tr>
            </a:tbl>
          </a:graphicData>
        </a:graphic>
      </p:graphicFrame>
      <p:sp>
        <p:nvSpPr>
          <p:cNvPr id="2" name="Θέση αριθμού διαφάνειας 1">
            <a:extLst>
              <a:ext uri="{FF2B5EF4-FFF2-40B4-BE49-F238E27FC236}">
                <a16:creationId xmlns:a16="http://schemas.microsoft.com/office/drawing/2014/main" id="{D82BB7EC-A0ED-7061-897A-FFBBE7D0F6D6}"/>
              </a:ext>
            </a:extLst>
          </p:cNvPr>
          <p:cNvSpPr>
            <a:spLocks noGrp="1"/>
          </p:cNvSpPr>
          <p:nvPr>
            <p:ph type="sldNum" sz="quarter" idx="12"/>
          </p:nvPr>
        </p:nvSpPr>
        <p:spPr/>
        <p:txBody>
          <a:bodyPr/>
          <a:lstStyle/>
          <a:p>
            <a:fld id="{8ACEC6B3-E101-456A-A828-9D5A912DEB98}" type="slidenum">
              <a:rPr lang="de-DE" smtClean="0"/>
              <a:t>4</a:t>
            </a:fld>
            <a:endParaRPr lang="de-DE"/>
          </a:p>
        </p:txBody>
      </p:sp>
      <p:sp>
        <p:nvSpPr>
          <p:cNvPr id="4" name="TextBox 3">
            <a:extLst>
              <a:ext uri="{FF2B5EF4-FFF2-40B4-BE49-F238E27FC236}">
                <a16:creationId xmlns:a16="http://schemas.microsoft.com/office/drawing/2014/main" id="{DD9370D5-B999-F7D1-5F3C-C858ED64BA1B}"/>
              </a:ext>
            </a:extLst>
          </p:cNvPr>
          <p:cNvSpPr txBox="1"/>
          <p:nvPr/>
        </p:nvSpPr>
        <p:spPr>
          <a:xfrm>
            <a:off x="188537" y="833470"/>
            <a:ext cx="11840066"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r"/>
            <a:r>
              <a:rPr lang="el-GR" sz="1600"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Το </a:t>
            </a:r>
            <a:r>
              <a:rPr lang="el-GR" sz="1600" b="1"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73%</a:t>
            </a:r>
            <a:r>
              <a:rPr lang="el-GR" sz="1600"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 του δείγματος: </a:t>
            </a:r>
            <a:r>
              <a:rPr lang="el-GR" sz="1600" b="1"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άτομα με αναπηρία </a:t>
            </a:r>
            <a:r>
              <a:rPr lang="el-GR" sz="1600"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ή/και χρόνιες, σπ</a:t>
            </a:r>
            <a:r>
              <a:rPr lang="el-GR" sz="1600" dirty="0">
                <a:solidFill>
                  <a:schemeClr val="bg2">
                    <a:lumMod val="10000"/>
                  </a:schemeClr>
                </a:solidFill>
                <a:latin typeface="Constantia" panose="02030602050306030303" pitchFamily="18" charset="0"/>
                <a:ea typeface="Aptos" panose="020B0004020202020204" pitchFamily="34" charset="0"/>
                <a:cs typeface="Aptos Display" panose="020B0004020202020204" pitchFamily="34" charset="0"/>
              </a:rPr>
              <a:t>άνιες παθήσεις</a:t>
            </a:r>
            <a:endParaRPr lang="el-GR" sz="1600"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endParaRPr>
          </a:p>
          <a:p>
            <a:pPr algn="r"/>
            <a:r>
              <a:rPr lang="el-GR" sz="1600"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Το </a:t>
            </a:r>
            <a:r>
              <a:rPr lang="el-GR" sz="1600" b="1"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27% </a:t>
            </a:r>
            <a:r>
              <a:rPr lang="el-GR" sz="1600" b="1" dirty="0">
                <a:solidFill>
                  <a:schemeClr val="bg2">
                    <a:lumMod val="10000"/>
                  </a:schemeClr>
                </a:solidFill>
                <a:latin typeface="Constantia" panose="02030602050306030303" pitchFamily="18" charset="0"/>
                <a:ea typeface="Aptos" panose="020B0004020202020204" pitchFamily="34" charset="0"/>
                <a:cs typeface="Aptos Display" panose="020B0004020202020204" pitchFamily="34" charset="0"/>
              </a:rPr>
              <a:t>είναι </a:t>
            </a:r>
            <a:r>
              <a:rPr lang="el-GR" sz="1600" b="1"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αντιπρόσωποι </a:t>
            </a:r>
            <a:r>
              <a:rPr lang="el-GR" sz="1600" dirty="0">
                <a:solidFill>
                  <a:schemeClr val="bg2">
                    <a:lumMod val="10000"/>
                  </a:schemeClr>
                </a:solidFill>
                <a:effectLst/>
                <a:latin typeface="Constantia" panose="02030602050306030303" pitchFamily="18" charset="0"/>
                <a:ea typeface="Aptos" panose="020B0004020202020204" pitchFamily="34" charset="0"/>
                <a:cs typeface="Aptos Display" panose="020B0004020202020204" pitchFamily="34" charset="0"/>
              </a:rPr>
              <a:t>ατόμων με αναπηρία (γονείς, κηδεμόνες ή δικαστικοί συμπαραστάτες) </a:t>
            </a:r>
            <a:endParaRPr lang="el-GR" sz="1600" dirty="0">
              <a:solidFill>
                <a:schemeClr val="bg2">
                  <a:lumMod val="10000"/>
                </a:schemeClr>
              </a:solidFill>
            </a:endParaRPr>
          </a:p>
        </p:txBody>
      </p:sp>
    </p:spTree>
    <p:extLst>
      <p:ext uri="{BB962C8B-B14F-4D97-AF65-F5344CB8AC3E}">
        <p14:creationId xmlns:p14="http://schemas.microsoft.com/office/powerpoint/2010/main" val="428976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A3FD1-FF20-FE09-E983-6C679BD15430}"/>
            </a:ext>
          </a:extLst>
        </p:cNvPr>
        <p:cNvGrpSpPr/>
        <p:nvPr/>
      </p:nvGrpSpPr>
      <p:grpSpPr>
        <a:xfrm>
          <a:off x="0" y="0"/>
          <a:ext cx="0" cy="0"/>
          <a:chOff x="0" y="0"/>
          <a:chExt cx="0" cy="0"/>
        </a:xfrm>
      </p:grpSpPr>
      <p:sp>
        <p:nvSpPr>
          <p:cNvPr id="7" name="Τίτλος 6">
            <a:extLst>
              <a:ext uri="{FF2B5EF4-FFF2-40B4-BE49-F238E27FC236}">
                <a16:creationId xmlns:a16="http://schemas.microsoft.com/office/drawing/2014/main" id="{7B7C12A8-EF0A-D09F-5372-416E82B9B10E}"/>
              </a:ext>
            </a:extLst>
          </p:cNvPr>
          <p:cNvSpPr>
            <a:spLocks noGrp="1"/>
          </p:cNvSpPr>
          <p:nvPr>
            <p:ph type="title"/>
          </p:nvPr>
        </p:nvSpPr>
        <p:spPr>
          <a:xfrm>
            <a:off x="0" y="280283"/>
            <a:ext cx="12192000" cy="568130"/>
          </a:xfrm>
        </p:spPr>
        <p:style>
          <a:lnRef idx="3">
            <a:schemeClr val="lt1"/>
          </a:lnRef>
          <a:fillRef idx="1">
            <a:schemeClr val="accent4"/>
          </a:fillRef>
          <a:effectRef idx="1">
            <a:schemeClr val="accent4"/>
          </a:effectRef>
          <a:fontRef idx="minor">
            <a:schemeClr val="lt1"/>
          </a:fontRef>
        </p:style>
        <p:txBody>
          <a:bodyPr>
            <a:normAutofit/>
          </a:bodyPr>
          <a:lstStyle/>
          <a:p>
            <a:r>
              <a:rPr lang="el-GR" sz="2600" b="1" dirty="0">
                <a:solidFill>
                  <a:schemeClr val="tx1">
                    <a:lumMod val="85000"/>
                    <a:lumOff val="15000"/>
                  </a:schemeClr>
                </a:solidFill>
              </a:rPr>
              <a:t>Το προφίλ του Δείγματος: Δημογραφικά στοιχεία</a:t>
            </a:r>
          </a:p>
        </p:txBody>
      </p:sp>
      <p:sp>
        <p:nvSpPr>
          <p:cNvPr id="3" name="Θέση περιεχομένου 2">
            <a:extLst>
              <a:ext uri="{FF2B5EF4-FFF2-40B4-BE49-F238E27FC236}">
                <a16:creationId xmlns:a16="http://schemas.microsoft.com/office/drawing/2014/main" id="{2FF317AF-018F-CCB2-9127-22F2AB0C83A4}"/>
              </a:ext>
            </a:extLst>
          </p:cNvPr>
          <p:cNvSpPr>
            <a:spLocks noGrp="1"/>
          </p:cNvSpPr>
          <p:nvPr>
            <p:ph idx="1"/>
          </p:nvPr>
        </p:nvSpPr>
        <p:spPr>
          <a:xfrm>
            <a:off x="245097" y="1116760"/>
            <a:ext cx="11415860" cy="5278154"/>
          </a:xfrm>
          <a:noFill/>
          <a:ln w="25400">
            <a:solidFill>
              <a:schemeClr val="accent4">
                <a:lumMod val="75000"/>
              </a:schemeClr>
            </a:solidFill>
            <a:prstDash val="solid"/>
          </a:ln>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lnSpc>
                <a:spcPct val="115000"/>
              </a:lnSpc>
              <a:spcBef>
                <a:spcPts val="500"/>
              </a:spcBef>
              <a:spcAft>
                <a:spcPts val="1000"/>
              </a:spcAft>
              <a:buNone/>
            </a:pPr>
            <a:r>
              <a:rPr lang="el-GR" sz="2000" b="1" dirty="0">
                <a:solidFill>
                  <a:schemeClr val="tx1">
                    <a:lumMod val="85000"/>
                    <a:lumOff val="15000"/>
                  </a:schemeClr>
                </a:solidFill>
                <a:effectLst/>
                <a:ea typeface="Times New Roman" panose="02020603050405020304" pitchFamily="18" charset="0"/>
                <a:cs typeface="Trebuchet MS" panose="020B0603020202020204" pitchFamily="34" charset="0"/>
              </a:rPr>
              <a:t>Φύλο</a:t>
            </a:r>
            <a:r>
              <a:rPr lang="el-GR" sz="2000" dirty="0">
                <a:solidFill>
                  <a:schemeClr val="tx1">
                    <a:lumMod val="85000"/>
                    <a:lumOff val="15000"/>
                  </a:schemeClr>
                </a:solidFill>
                <a:effectLst/>
                <a:ea typeface="Times New Roman" panose="02020603050405020304" pitchFamily="18" charset="0"/>
                <a:cs typeface="Trebuchet MS" panose="020B0603020202020204" pitchFamily="34" charset="0"/>
              </a:rPr>
              <a:t>:  53,5% άνδρες </a:t>
            </a:r>
            <a:r>
              <a:rPr lang="el-GR" dirty="0">
                <a:solidFill>
                  <a:schemeClr val="tx1">
                    <a:lumMod val="85000"/>
                    <a:lumOff val="15000"/>
                  </a:schemeClr>
                </a:solidFill>
                <a:ea typeface="Times New Roman" panose="02020603050405020304" pitchFamily="18" charset="0"/>
                <a:cs typeface="Trebuchet MS" panose="020B0603020202020204" pitchFamily="34" charset="0"/>
              </a:rPr>
              <a:t>και </a:t>
            </a:r>
            <a:r>
              <a:rPr lang="el-GR" sz="2000" dirty="0">
                <a:solidFill>
                  <a:schemeClr val="tx1">
                    <a:lumMod val="85000"/>
                    <a:lumOff val="15000"/>
                  </a:schemeClr>
                </a:solidFill>
                <a:effectLst/>
                <a:ea typeface="Times New Roman" panose="02020603050405020304" pitchFamily="18" charset="0"/>
                <a:cs typeface="Trebuchet MS" panose="020B0603020202020204" pitchFamily="34" charset="0"/>
              </a:rPr>
              <a:t> 46,4% γυναίκες (Άλλο φύλο: 0,1%). </a:t>
            </a:r>
          </a:p>
          <a:p>
            <a:pPr marL="0" indent="0" algn="just">
              <a:lnSpc>
                <a:spcPct val="115000"/>
              </a:lnSpc>
              <a:spcBef>
                <a:spcPts val="500"/>
              </a:spcBef>
              <a:spcAft>
                <a:spcPts val="1000"/>
              </a:spcAft>
              <a:buNone/>
            </a:pPr>
            <a:r>
              <a:rPr lang="el-GR" sz="2000" b="1" dirty="0">
                <a:solidFill>
                  <a:schemeClr val="tx1">
                    <a:lumMod val="85000"/>
                    <a:lumOff val="15000"/>
                  </a:schemeClr>
                </a:solidFill>
                <a:effectLst/>
                <a:ea typeface="Times New Roman" panose="02020603050405020304" pitchFamily="18" charset="0"/>
                <a:cs typeface="Trebuchet MS" panose="020B0603020202020204" pitchFamily="34" charset="0"/>
              </a:rPr>
              <a:t>Χώρα γέννησης</a:t>
            </a:r>
            <a:r>
              <a:rPr lang="el-GR" sz="2000" dirty="0">
                <a:solidFill>
                  <a:schemeClr val="tx1">
                    <a:lumMod val="85000"/>
                    <a:lumOff val="15000"/>
                  </a:schemeClr>
                </a:solidFill>
                <a:effectLst/>
                <a:ea typeface="Times New Roman" panose="02020603050405020304" pitchFamily="18" charset="0"/>
                <a:cs typeface="Trebuchet MS" panose="020B0603020202020204" pitchFamily="34" charset="0"/>
              </a:rPr>
              <a:t>: 93,7% Ελλάδα,  </a:t>
            </a:r>
            <a:r>
              <a:rPr lang="el-GR" dirty="0">
                <a:solidFill>
                  <a:schemeClr val="tx1">
                    <a:lumMod val="85000"/>
                    <a:lumOff val="15000"/>
                  </a:schemeClr>
                </a:solidFill>
                <a:ea typeface="Times New Roman" panose="02020603050405020304" pitchFamily="18" charset="0"/>
                <a:cs typeface="Trebuchet MS" panose="020B0603020202020204" pitchFamily="34" charset="0"/>
              </a:rPr>
              <a:t>6,3 </a:t>
            </a:r>
            <a:r>
              <a:rPr lang="el-GR" sz="2000" dirty="0">
                <a:solidFill>
                  <a:schemeClr val="tx1">
                    <a:lumMod val="85000"/>
                    <a:lumOff val="15000"/>
                  </a:schemeClr>
                </a:solidFill>
                <a:effectLst/>
                <a:ea typeface="Times New Roman" panose="02020603050405020304" pitchFamily="18" charset="0"/>
                <a:cs typeface="Trebuchet MS" panose="020B0603020202020204" pitchFamily="34" charset="0"/>
              </a:rPr>
              <a:t>% άλλη χώρα</a:t>
            </a:r>
            <a:r>
              <a:rPr lang="el-GR" dirty="0">
                <a:solidFill>
                  <a:schemeClr val="tx1">
                    <a:lumMod val="85000"/>
                    <a:lumOff val="15000"/>
                  </a:schemeClr>
                </a:solidFill>
                <a:ea typeface="Times New Roman" panose="02020603050405020304" pitchFamily="18" charset="0"/>
                <a:cs typeface="Trebuchet MS" panose="020B0603020202020204" pitchFamily="34" charset="0"/>
              </a:rPr>
              <a:t> εντός και εκτός Ε.Ε.</a:t>
            </a:r>
            <a:endParaRPr lang="el-GR" sz="2000" dirty="0">
              <a:solidFill>
                <a:schemeClr val="tx1">
                  <a:lumMod val="85000"/>
                  <a:lumOff val="15000"/>
                </a:schemeClr>
              </a:solidFill>
              <a:effectLst/>
              <a:ea typeface="Times New Roman" panose="02020603050405020304" pitchFamily="18" charset="0"/>
              <a:cs typeface="Trebuchet MS" panose="020B0603020202020204" pitchFamily="34" charset="0"/>
            </a:endParaRPr>
          </a:p>
          <a:p>
            <a:pPr marL="0" indent="0" algn="just">
              <a:lnSpc>
                <a:spcPct val="115000"/>
              </a:lnSpc>
              <a:spcBef>
                <a:spcPts val="500"/>
              </a:spcBef>
              <a:spcAft>
                <a:spcPts val="1000"/>
              </a:spcAft>
              <a:buNone/>
            </a:pPr>
            <a:r>
              <a:rPr lang="el-GR" sz="2000" b="1" dirty="0">
                <a:solidFill>
                  <a:schemeClr val="tx1">
                    <a:lumMod val="85000"/>
                    <a:lumOff val="15000"/>
                  </a:schemeClr>
                </a:solidFill>
                <a:effectLst/>
                <a:ea typeface="Times New Roman" panose="02020603050405020304" pitchFamily="18" charset="0"/>
                <a:cs typeface="Trebuchet MS" panose="020B0603020202020204" pitchFamily="34" charset="0"/>
              </a:rPr>
              <a:t>Περιφέρεια διαμονής</a:t>
            </a:r>
            <a:r>
              <a:rPr lang="el-GR" sz="2000" dirty="0">
                <a:solidFill>
                  <a:schemeClr val="tx1">
                    <a:lumMod val="85000"/>
                    <a:lumOff val="15000"/>
                  </a:schemeClr>
                </a:solidFill>
                <a:effectLst/>
                <a:ea typeface="Times New Roman" panose="02020603050405020304" pitchFamily="18" charset="0"/>
                <a:cs typeface="Trebuchet MS" panose="020B0603020202020204" pitchFamily="34" charset="0"/>
              </a:rPr>
              <a:t>: 39,6% περιφέρεια Αττικής (1.075 άτομα), 14,7% Κεντρική Μακεδονία (400 άτομα). Το δείγμα παρουσιάζει καλή κατανομή και στις υπόλοιπες περιφέρειες, </a:t>
            </a:r>
            <a:r>
              <a:rPr lang="el-GR" sz="2000" dirty="0">
                <a:solidFill>
                  <a:schemeClr val="tx1">
                    <a:lumMod val="85000"/>
                    <a:lumOff val="15000"/>
                  </a:schemeClr>
                </a:solidFill>
                <a:effectLst/>
                <a:highlight>
                  <a:srgbClr val="FFFF00"/>
                </a:highlight>
                <a:ea typeface="Times New Roman" panose="02020603050405020304" pitchFamily="18" charset="0"/>
                <a:cs typeface="Trebuchet MS" panose="020B0603020202020204" pitchFamily="34" charset="0"/>
              </a:rPr>
              <a:t> </a:t>
            </a:r>
            <a:endParaRPr lang="el-GR" sz="2000" dirty="0">
              <a:solidFill>
                <a:schemeClr val="tx1">
                  <a:lumMod val="85000"/>
                  <a:lumOff val="15000"/>
                </a:schemeClr>
              </a:solidFill>
              <a:effectLst/>
              <a:ea typeface="Times New Roman" panose="02020603050405020304" pitchFamily="18" charset="0"/>
              <a:cs typeface="Times New Roman" panose="02020603050405020304" pitchFamily="18" charset="0"/>
            </a:endParaRPr>
          </a:p>
          <a:p>
            <a:pPr marL="0" indent="0" algn="just">
              <a:lnSpc>
                <a:spcPct val="115000"/>
              </a:lnSpc>
              <a:spcBef>
                <a:spcPts val="500"/>
              </a:spcBef>
              <a:spcAft>
                <a:spcPts val="1000"/>
              </a:spcAft>
              <a:buNone/>
            </a:pPr>
            <a:r>
              <a:rPr lang="el-GR" sz="2000" b="1" dirty="0">
                <a:solidFill>
                  <a:schemeClr val="tx1">
                    <a:lumMod val="85000"/>
                    <a:lumOff val="15000"/>
                  </a:schemeClr>
                </a:solidFill>
                <a:ea typeface="Times New Roman" panose="02020603050405020304" pitchFamily="18" charset="0"/>
                <a:cs typeface="Times New Roman" panose="02020603050405020304" pitchFamily="18" charset="0"/>
              </a:rPr>
              <a:t>Ηλικία</a:t>
            </a:r>
            <a:r>
              <a:rPr lang="el-GR" sz="2000" dirty="0">
                <a:solidFill>
                  <a:schemeClr val="tx1">
                    <a:lumMod val="85000"/>
                    <a:lumOff val="15000"/>
                  </a:schemeClr>
                </a:solidFill>
                <a:ea typeface="Times New Roman" panose="02020603050405020304" pitchFamily="18" charset="0"/>
                <a:cs typeface="Times New Roman" panose="02020603050405020304" pitchFamily="18" charset="0"/>
              </a:rPr>
              <a:t>: το </a:t>
            </a:r>
            <a:r>
              <a:rPr lang="el-GR" dirty="0">
                <a:solidFill>
                  <a:schemeClr val="tx1">
                    <a:lumMod val="85000"/>
                    <a:lumOff val="15000"/>
                  </a:schemeClr>
                </a:solidFill>
              </a:rPr>
              <a:t>64% ανήκει στις μεσαίες ηλικιακές ομάδες από 35 έως 64 ετών. Το 22% είναι 15- 34 ετών, το 14%   65 ετών και άνω.  </a:t>
            </a:r>
          </a:p>
          <a:p>
            <a:pPr marL="0" indent="0" algn="just">
              <a:lnSpc>
                <a:spcPct val="115000"/>
              </a:lnSpc>
              <a:spcBef>
                <a:spcPts val="500"/>
              </a:spcBef>
              <a:spcAft>
                <a:spcPts val="1000"/>
              </a:spcAft>
              <a:buNone/>
            </a:pPr>
            <a:r>
              <a:rPr lang="el-GR" sz="2000" b="1" dirty="0">
                <a:solidFill>
                  <a:schemeClr val="tx1">
                    <a:lumMod val="85000"/>
                    <a:lumOff val="15000"/>
                  </a:schemeClr>
                </a:solidFill>
                <a:effectLst/>
                <a:ea typeface="Times New Roman" panose="02020603050405020304" pitchFamily="18" charset="0"/>
                <a:cs typeface="Times New Roman" panose="02020603050405020304" pitchFamily="18" charset="0"/>
              </a:rPr>
              <a:t>Κύρια ασχολία: </a:t>
            </a:r>
            <a:r>
              <a:rPr lang="el-GR" sz="2100" b="1" dirty="0">
                <a:solidFill>
                  <a:schemeClr val="tx1">
                    <a:lumMod val="85000"/>
                    <a:lumOff val="15000"/>
                  </a:schemeClr>
                </a:solidFill>
                <a:cs typeface="Times New Roman" panose="02020603050405020304" pitchFamily="18" charset="0"/>
              </a:rPr>
              <a:t> </a:t>
            </a:r>
            <a:r>
              <a:rPr lang="el-GR" sz="2100" dirty="0">
                <a:solidFill>
                  <a:schemeClr val="tx1">
                    <a:lumMod val="85000"/>
                    <a:lumOff val="15000"/>
                  </a:schemeClr>
                </a:solidFill>
                <a:cs typeface="Times New Roman" panose="02020603050405020304" pitchFamily="18" charset="0"/>
              </a:rPr>
              <a:t>Το 32,3% συνταξιούχοι, το 27,7% εργαζόμενοι-μισθωτοί, το 22,3% άνεργοι. Το 5,3% των συμμετεχόντων/ουσών είναι φοιτητές/σπουδαστές/μαθητές και το 3,4% αποτελείται από αυτοαπασχολούμενους (με ή χωρίς προσωπικό). </a:t>
            </a:r>
          </a:p>
          <a:p>
            <a:pPr marL="0" indent="0" algn="just">
              <a:lnSpc>
                <a:spcPct val="115000"/>
              </a:lnSpc>
              <a:spcBef>
                <a:spcPts val="500"/>
              </a:spcBef>
              <a:spcAft>
                <a:spcPts val="1000"/>
              </a:spcAft>
              <a:buNone/>
            </a:pPr>
            <a:r>
              <a:rPr lang="el-GR" sz="2100" b="1" dirty="0">
                <a:solidFill>
                  <a:schemeClr val="tx1">
                    <a:lumMod val="85000"/>
                    <a:lumOff val="15000"/>
                  </a:schemeClr>
                </a:solidFill>
                <a:cs typeface="Times New Roman" panose="02020603050405020304" pitchFamily="18" charset="0"/>
              </a:rPr>
              <a:t>Εκπαιδευτικό επίπεδο</a:t>
            </a:r>
            <a:r>
              <a:rPr lang="el-GR" sz="2100" dirty="0">
                <a:solidFill>
                  <a:schemeClr val="tx1">
                    <a:lumMod val="85000"/>
                    <a:lumOff val="15000"/>
                  </a:schemeClr>
                </a:solidFill>
                <a:cs typeface="Times New Roman" panose="02020603050405020304" pitchFamily="18" charset="0"/>
              </a:rPr>
              <a:t>: Ανώτερη δευτεροβάθμια εκπαίδευση (35,8%), Πτυχίο Πανεπιστημίου (22%), Κατώτερη δευτεροβάθμια (12,3%), Δημοτικό (10%).</a:t>
            </a:r>
            <a:r>
              <a:rPr lang="el-GR" sz="2000" dirty="0">
                <a:solidFill>
                  <a:schemeClr val="tx1">
                    <a:lumMod val="85000"/>
                    <a:lumOff val="15000"/>
                  </a:schemeClr>
                </a:solidFill>
                <a:effectLst/>
                <a:ea typeface="Times New Roman" panose="02020603050405020304" pitchFamily="18" charset="0"/>
                <a:cs typeface="Times New Roman" panose="02020603050405020304" pitchFamily="18" charset="0"/>
              </a:rPr>
              <a:t> </a:t>
            </a:r>
          </a:p>
          <a:p>
            <a:pPr algn="just"/>
            <a:endParaRPr lang="el-GR" dirty="0">
              <a:solidFill>
                <a:schemeClr val="tx1">
                  <a:lumMod val="85000"/>
                  <a:lumOff val="15000"/>
                </a:schemeClr>
              </a:solidFill>
            </a:endParaRPr>
          </a:p>
        </p:txBody>
      </p:sp>
      <p:sp>
        <p:nvSpPr>
          <p:cNvPr id="2" name="Θέση αριθμού διαφάνειας 1">
            <a:extLst>
              <a:ext uri="{FF2B5EF4-FFF2-40B4-BE49-F238E27FC236}">
                <a16:creationId xmlns:a16="http://schemas.microsoft.com/office/drawing/2014/main" id="{112087EB-92DF-744C-EC11-A2022A9A6B39}"/>
              </a:ext>
            </a:extLst>
          </p:cNvPr>
          <p:cNvSpPr>
            <a:spLocks noGrp="1"/>
          </p:cNvSpPr>
          <p:nvPr>
            <p:ph type="sldNum" sz="quarter" idx="12"/>
          </p:nvPr>
        </p:nvSpPr>
        <p:spPr/>
        <p:txBody>
          <a:bodyPr/>
          <a:lstStyle/>
          <a:p>
            <a:fld id="{8ACEC6B3-E101-456A-A828-9D5A912DEB98}" type="slidenum">
              <a:rPr lang="de-DE" smtClean="0"/>
              <a:t>5</a:t>
            </a:fld>
            <a:endParaRPr lang="de-DE"/>
          </a:p>
        </p:txBody>
      </p:sp>
    </p:spTree>
    <p:extLst>
      <p:ext uri="{BB962C8B-B14F-4D97-AF65-F5344CB8AC3E}">
        <p14:creationId xmlns:p14="http://schemas.microsoft.com/office/powerpoint/2010/main" val="1506393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922BAB91-DDBB-0A66-8192-1ED029DE39C8}"/>
              </a:ext>
            </a:extLst>
          </p:cNvPr>
          <p:cNvSpPr>
            <a:spLocks noGrp="1"/>
          </p:cNvSpPr>
          <p:nvPr>
            <p:ph type="title"/>
          </p:nvPr>
        </p:nvSpPr>
        <p:spPr>
          <a:xfrm>
            <a:off x="0" y="3172969"/>
            <a:ext cx="12192000" cy="868297"/>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l-GR" dirty="0">
                <a:solidFill>
                  <a:schemeClr val="tx1"/>
                </a:solidFill>
              </a:rPr>
              <a:t>Πρώτο μέρος: Δικαιώματα</a:t>
            </a:r>
          </a:p>
        </p:txBody>
      </p:sp>
      <p:pic>
        <p:nvPicPr>
          <p:cNvPr id="9" name="Εικόνα 8">
            <a:extLst>
              <a:ext uri="{FF2B5EF4-FFF2-40B4-BE49-F238E27FC236}">
                <a16:creationId xmlns:a16="http://schemas.microsoft.com/office/drawing/2014/main" id="{AE227358-5F5C-28EA-EF32-289316D62381}"/>
              </a:ext>
            </a:extLst>
          </p:cNvPr>
          <p:cNvPicPr>
            <a:picLocks noChangeAspect="1"/>
          </p:cNvPicPr>
          <p:nvPr/>
        </p:nvPicPr>
        <p:blipFill>
          <a:blip r:embed="rId2"/>
          <a:stretch>
            <a:fillRect/>
          </a:stretch>
        </p:blipFill>
        <p:spPr>
          <a:xfrm>
            <a:off x="7992368" y="0"/>
            <a:ext cx="4001511" cy="2670047"/>
          </a:xfrm>
          <a:prstGeom prst="rect">
            <a:avLst/>
          </a:prstGeom>
        </p:spPr>
      </p:pic>
      <p:sp>
        <p:nvSpPr>
          <p:cNvPr id="2" name="Θέση αριθμού διαφάνειας 1">
            <a:extLst>
              <a:ext uri="{FF2B5EF4-FFF2-40B4-BE49-F238E27FC236}">
                <a16:creationId xmlns:a16="http://schemas.microsoft.com/office/drawing/2014/main" id="{4E57E20C-565A-62A6-5568-BDA6CD0CE54A}"/>
              </a:ext>
            </a:extLst>
          </p:cNvPr>
          <p:cNvSpPr>
            <a:spLocks noGrp="1"/>
          </p:cNvSpPr>
          <p:nvPr>
            <p:ph type="sldNum" sz="quarter" idx="12"/>
          </p:nvPr>
        </p:nvSpPr>
        <p:spPr/>
        <p:txBody>
          <a:bodyPr/>
          <a:lstStyle/>
          <a:p>
            <a:fld id="{8ACEC6B3-E101-456A-A828-9D5A912DEB98}" type="slidenum">
              <a:rPr lang="de-DE" smtClean="0"/>
              <a:t>6</a:t>
            </a:fld>
            <a:endParaRPr lang="de-DE"/>
          </a:p>
        </p:txBody>
      </p:sp>
    </p:spTree>
    <p:extLst>
      <p:ext uri="{BB962C8B-B14F-4D97-AF65-F5344CB8AC3E}">
        <p14:creationId xmlns:p14="http://schemas.microsoft.com/office/powerpoint/2010/main" val="2951426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Γράφημα 3">
            <a:extLst>
              <a:ext uri="{FF2B5EF4-FFF2-40B4-BE49-F238E27FC236}">
                <a16:creationId xmlns:a16="http://schemas.microsoft.com/office/drawing/2014/main" id="{AF16C9E4-7206-B588-4A50-76E9A082B18C}"/>
              </a:ext>
            </a:extLst>
          </p:cNvPr>
          <p:cNvGraphicFramePr/>
          <p:nvPr>
            <p:extLst>
              <p:ext uri="{D42A27DB-BD31-4B8C-83A1-F6EECF244321}">
                <p14:modId xmlns:p14="http://schemas.microsoft.com/office/powerpoint/2010/main" val="1428761033"/>
              </p:ext>
            </p:extLst>
          </p:nvPr>
        </p:nvGraphicFramePr>
        <p:xfrm>
          <a:off x="2767862" y="1427600"/>
          <a:ext cx="6354618" cy="47381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D0856A1-CC87-BEA9-292C-58686FEB75EB}"/>
              </a:ext>
            </a:extLst>
          </p:cNvPr>
          <p:cNvSpPr txBox="1"/>
          <p:nvPr/>
        </p:nvSpPr>
        <p:spPr>
          <a:xfrm>
            <a:off x="0" y="166392"/>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i="0" dirty="0">
                <a:solidFill>
                  <a:schemeClr val="tx1">
                    <a:lumMod val="75000"/>
                    <a:lumOff val="25000"/>
                  </a:schemeClr>
                </a:solidFill>
                <a:effectLst/>
                <a:latin typeface="Constantia" panose="02030602050306030303" pitchFamily="18" charset="0"/>
                <a:ea typeface="Calibri" panose="020F0502020204030204" pitchFamily="34" charset="0"/>
                <a:cs typeface="Times New Roman" panose="02020603050405020304" pitchFamily="18" charset="0"/>
              </a:rPr>
              <a:t>Βαθμός ενημέρωσης σχετικά με τα δικαιώματα</a:t>
            </a:r>
            <a:endParaRPr lang="el-GR"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6BC56FD-D061-6331-A427-1A58E5F4804A}"/>
              </a:ext>
            </a:extLst>
          </p:cNvPr>
          <p:cNvSpPr txBox="1"/>
          <p:nvPr/>
        </p:nvSpPr>
        <p:spPr>
          <a:xfrm>
            <a:off x="3657601" y="704663"/>
            <a:ext cx="8044872" cy="523220"/>
          </a:xfrm>
          <a:prstGeom prst="rect">
            <a:avLst/>
          </a:prstGeom>
          <a:noFill/>
        </p:spPr>
        <p:txBody>
          <a:bodyPr wrap="square">
            <a:spAutoFit/>
          </a:bodyPr>
          <a:lstStyle/>
          <a:p>
            <a:pPr algn="r"/>
            <a:r>
              <a:rPr lang="el-GR" sz="1400" i="1" dirty="0">
                <a:effectLst/>
                <a:latin typeface="Constantia" panose="02030602050306030303" pitchFamily="18" charset="0"/>
                <a:ea typeface="Aptos" panose="020B0004020202020204" pitchFamily="34" charset="0"/>
                <a:cs typeface="Times New Roman" panose="02020603050405020304" pitchFamily="18" charset="0"/>
              </a:rPr>
              <a:t>Κατά πόσο θεωρείτε ότι είστε επαρκώς ενημερωμένος/η σχετικά με τα δικαιώματά σας ως άτομο με αναπηρία, χρόνια ή σπάνια πάθηση; </a:t>
            </a:r>
            <a:endParaRPr lang="el-GR" sz="1400" i="1" dirty="0"/>
          </a:p>
        </p:txBody>
      </p:sp>
      <p:sp>
        <p:nvSpPr>
          <p:cNvPr id="10" name="TextBox 9">
            <a:extLst>
              <a:ext uri="{FF2B5EF4-FFF2-40B4-BE49-F238E27FC236}">
                <a16:creationId xmlns:a16="http://schemas.microsoft.com/office/drawing/2014/main" id="{F81E0EA3-F5F7-7D18-97B2-94B8D6105ABF}"/>
              </a:ext>
            </a:extLst>
          </p:cNvPr>
          <p:cNvSpPr txBox="1"/>
          <p:nvPr/>
        </p:nvSpPr>
        <p:spPr>
          <a:xfrm>
            <a:off x="367645" y="1490008"/>
            <a:ext cx="2234153" cy="1015663"/>
          </a:xfrm>
          <a:prstGeom prst="rect">
            <a:avLst/>
          </a:prstGeom>
          <a:noFill/>
        </p:spPr>
        <p:txBody>
          <a:bodyPr wrap="square">
            <a:spAutoFit/>
          </a:bodyPr>
          <a:lstStyle/>
          <a:p>
            <a:r>
              <a:rPr lang="el-GR" sz="1500" b="1" dirty="0">
                <a:solidFill>
                  <a:schemeClr val="tx1">
                    <a:lumMod val="85000"/>
                    <a:lumOff val="15000"/>
                  </a:schemeClr>
                </a:solidFill>
                <a:effectLst/>
                <a:latin typeface="Constantia" panose="02030602050306030303" pitchFamily="18" charset="0"/>
                <a:ea typeface="Aptos" panose="020B0004020202020204" pitchFamily="34" charset="0"/>
                <a:cs typeface="Times New Roman" panose="02020603050405020304" pitchFamily="18" charset="0"/>
              </a:rPr>
              <a:t>Τα τέσσερα (4) στα δέκα (10) άτομα (39,5%), είναι λίγο ή καθόλου ενημερωμένα </a:t>
            </a:r>
            <a:endParaRPr lang="el-GR" sz="1500" b="1" dirty="0">
              <a:solidFill>
                <a:schemeClr val="tx1">
                  <a:lumMod val="85000"/>
                  <a:lumOff val="15000"/>
                </a:schemeClr>
              </a:solidFill>
            </a:endParaRPr>
          </a:p>
        </p:txBody>
      </p:sp>
      <p:sp>
        <p:nvSpPr>
          <p:cNvPr id="2" name="Θέση αριθμού διαφάνειας 1">
            <a:extLst>
              <a:ext uri="{FF2B5EF4-FFF2-40B4-BE49-F238E27FC236}">
                <a16:creationId xmlns:a16="http://schemas.microsoft.com/office/drawing/2014/main" id="{1F84A29A-E05A-CD0A-959D-20149C270500}"/>
              </a:ext>
            </a:extLst>
          </p:cNvPr>
          <p:cNvSpPr>
            <a:spLocks noGrp="1"/>
          </p:cNvSpPr>
          <p:nvPr>
            <p:ph type="sldNum" sz="quarter" idx="12"/>
          </p:nvPr>
        </p:nvSpPr>
        <p:spPr/>
        <p:txBody>
          <a:bodyPr/>
          <a:lstStyle/>
          <a:p>
            <a:fld id="{8ACEC6B3-E101-456A-A828-9D5A912DEB98}" type="slidenum">
              <a:rPr lang="de-DE" smtClean="0"/>
              <a:t>7</a:t>
            </a:fld>
            <a:endParaRPr lang="de-DE"/>
          </a:p>
        </p:txBody>
      </p:sp>
      <p:sp>
        <p:nvSpPr>
          <p:cNvPr id="3" name="Αριστερό άγκιστρο 2">
            <a:extLst>
              <a:ext uri="{FF2B5EF4-FFF2-40B4-BE49-F238E27FC236}">
                <a16:creationId xmlns:a16="http://schemas.microsoft.com/office/drawing/2014/main" id="{BF535943-9C1B-966A-D534-74BFD8883200}"/>
              </a:ext>
            </a:extLst>
          </p:cNvPr>
          <p:cNvSpPr/>
          <p:nvPr/>
        </p:nvSpPr>
        <p:spPr>
          <a:xfrm rot="2062809">
            <a:off x="2775005" y="838074"/>
            <a:ext cx="1140643" cy="3144321"/>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594993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Γράφημα 1">
            <a:extLst>
              <a:ext uri="{FF2B5EF4-FFF2-40B4-BE49-F238E27FC236}">
                <a16:creationId xmlns:a16="http://schemas.microsoft.com/office/drawing/2014/main" id="{C46D7DED-8A7B-866F-3453-80DF27C4B1FA}"/>
              </a:ext>
            </a:extLst>
          </p:cNvPr>
          <p:cNvGraphicFramePr/>
          <p:nvPr>
            <p:extLst>
              <p:ext uri="{D42A27DB-BD31-4B8C-83A1-F6EECF244321}">
                <p14:modId xmlns:p14="http://schemas.microsoft.com/office/powerpoint/2010/main" val="1957237653"/>
              </p:ext>
            </p:extLst>
          </p:nvPr>
        </p:nvGraphicFramePr>
        <p:xfrm>
          <a:off x="785091" y="1423448"/>
          <a:ext cx="10757284" cy="519748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43D5691-8D26-0146-37EF-31C846CF327D}"/>
              </a:ext>
            </a:extLst>
          </p:cNvPr>
          <p:cNvSpPr txBox="1"/>
          <p:nvPr/>
        </p:nvSpPr>
        <p:spPr>
          <a:xfrm>
            <a:off x="0" y="166392"/>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i="0" dirty="0">
                <a:solidFill>
                  <a:schemeClr val="tx1">
                    <a:lumMod val="75000"/>
                    <a:lumOff val="25000"/>
                  </a:schemeClr>
                </a:solidFill>
                <a:effectLst/>
                <a:latin typeface="Constantia" panose="02030602050306030303" pitchFamily="18" charset="0"/>
                <a:ea typeface="Calibri" panose="020F0502020204030204" pitchFamily="34" charset="0"/>
                <a:cs typeface="Times New Roman" panose="02020603050405020304" pitchFamily="18" charset="0"/>
              </a:rPr>
              <a:t>Πηγές Ενημέρωσης για τα Δικαιώματα</a:t>
            </a:r>
            <a:r>
              <a:rPr lang="en-US" sz="2400" b="1" i="0" dirty="0">
                <a:solidFill>
                  <a:schemeClr val="tx1">
                    <a:lumMod val="75000"/>
                    <a:lumOff val="25000"/>
                  </a:schemeClr>
                </a:solidFill>
                <a:effectLst/>
                <a:latin typeface="Constantia" panose="02030602050306030303" pitchFamily="18" charset="0"/>
                <a:ea typeface="Calibri" panose="020F0502020204030204" pitchFamily="34" charset="0"/>
                <a:cs typeface="Times New Roman" panose="02020603050405020304" pitchFamily="18" charset="0"/>
              </a:rPr>
              <a:t> </a:t>
            </a:r>
            <a:endParaRPr lang="el-GR"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880BFBA-19D6-BEDA-AD39-28CA6267B333}"/>
              </a:ext>
            </a:extLst>
          </p:cNvPr>
          <p:cNvSpPr txBox="1"/>
          <p:nvPr/>
        </p:nvSpPr>
        <p:spPr>
          <a:xfrm>
            <a:off x="295943" y="628057"/>
            <a:ext cx="7989455" cy="523220"/>
          </a:xfrm>
          <a:prstGeom prst="rect">
            <a:avLst/>
          </a:prstGeom>
          <a:noFill/>
        </p:spPr>
        <p:txBody>
          <a:bodyPr wrap="square">
            <a:spAutoFit/>
          </a:bodyPr>
          <a:lstStyle/>
          <a:p>
            <a:r>
              <a:rPr lang="el-GR" sz="1400" i="1" dirty="0">
                <a:effectLst/>
                <a:latin typeface="Constantia" panose="02030602050306030303" pitchFamily="18" charset="0"/>
                <a:ea typeface="Calibri" panose="020F0502020204030204" pitchFamily="34" charset="0"/>
                <a:cs typeface="Times New Roman" panose="02020603050405020304" pitchFamily="18" charset="0"/>
              </a:rPr>
              <a:t>Από που ενημερώνεστε κυρίως για θέματα και εξελίξεις σχετικά με την αναπηρία και τα δικαιώματά σας, λόγω αναπηρίας ή χρόνιας/σπάνιας πάθησης; (έως 3 απαντήσεις)</a:t>
            </a:r>
            <a:endParaRPr lang="el-GR" sz="1400" i="1" dirty="0"/>
          </a:p>
        </p:txBody>
      </p:sp>
      <p:sp>
        <p:nvSpPr>
          <p:cNvPr id="3" name="Θέση αριθμού διαφάνειας 2">
            <a:extLst>
              <a:ext uri="{FF2B5EF4-FFF2-40B4-BE49-F238E27FC236}">
                <a16:creationId xmlns:a16="http://schemas.microsoft.com/office/drawing/2014/main" id="{80E4E7B0-1019-0418-B444-C2040045EE74}"/>
              </a:ext>
            </a:extLst>
          </p:cNvPr>
          <p:cNvSpPr>
            <a:spLocks noGrp="1"/>
          </p:cNvSpPr>
          <p:nvPr>
            <p:ph type="sldNum" sz="quarter" idx="12"/>
          </p:nvPr>
        </p:nvSpPr>
        <p:spPr/>
        <p:txBody>
          <a:bodyPr/>
          <a:lstStyle/>
          <a:p>
            <a:fld id="{8ACEC6B3-E101-456A-A828-9D5A912DEB98}" type="slidenum">
              <a:rPr lang="de-DE" smtClean="0"/>
              <a:t>8</a:t>
            </a:fld>
            <a:endParaRPr lang="de-DE"/>
          </a:p>
        </p:txBody>
      </p:sp>
    </p:spTree>
    <p:extLst>
      <p:ext uri="{BB962C8B-B14F-4D97-AF65-F5344CB8AC3E}">
        <p14:creationId xmlns:p14="http://schemas.microsoft.com/office/powerpoint/2010/main" val="118833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Γράφημα 1">
            <a:extLst>
              <a:ext uri="{FF2B5EF4-FFF2-40B4-BE49-F238E27FC236}">
                <a16:creationId xmlns:a16="http://schemas.microsoft.com/office/drawing/2014/main" id="{836006A0-634A-FF2A-C38B-FABC6B82196D}"/>
              </a:ext>
            </a:extLst>
          </p:cNvPr>
          <p:cNvGraphicFramePr/>
          <p:nvPr>
            <p:extLst>
              <p:ext uri="{D42A27DB-BD31-4B8C-83A1-F6EECF244321}">
                <p14:modId xmlns:p14="http://schemas.microsoft.com/office/powerpoint/2010/main" val="192614144"/>
              </p:ext>
            </p:extLst>
          </p:nvPr>
        </p:nvGraphicFramePr>
        <p:xfrm>
          <a:off x="643467" y="1236624"/>
          <a:ext cx="10905066" cy="54395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ED40C8C-3A31-0B70-5AD4-666C31172B04}"/>
              </a:ext>
            </a:extLst>
          </p:cNvPr>
          <p:cNvSpPr txBox="1"/>
          <p:nvPr/>
        </p:nvSpPr>
        <p:spPr>
          <a:xfrm>
            <a:off x="0" y="181801"/>
            <a:ext cx="12192000" cy="46166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marL="180340" marR="269875" algn="ctr">
              <a:spcAft>
                <a:spcPts val="600"/>
              </a:spcAft>
            </a:pPr>
            <a:r>
              <a:rPr lang="el-GR" sz="2400" b="1" dirty="0">
                <a:solidFill>
                  <a:schemeClr val="tx1">
                    <a:lumMod val="75000"/>
                    <a:lumOff val="25000"/>
                  </a:schemeClr>
                </a:solidFill>
                <a:latin typeface="Constantia" panose="02030602050306030303" pitchFamily="18" charset="0"/>
                <a:ea typeface="Calibri" panose="020F0502020204030204" pitchFamily="34" charset="0"/>
                <a:cs typeface="Times New Roman" panose="02020603050405020304" pitchFamily="18" charset="0"/>
              </a:rPr>
              <a:t>Τα άτομα με αναπηρία στα Μέσα Μαζικής Ενημέρωσης </a:t>
            </a:r>
            <a:endParaRPr lang="el-GR" sz="2400" i="1"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a:extLst>
              <a:ext uri="{FF2B5EF4-FFF2-40B4-BE49-F238E27FC236}">
                <a16:creationId xmlns:a16="http://schemas.microsoft.com/office/drawing/2014/main" id="{C564F49E-BF36-9AC9-793E-7CA6BA51C00C}"/>
              </a:ext>
            </a:extLst>
          </p:cNvPr>
          <p:cNvSpPr>
            <a:spLocks noGrp="1"/>
          </p:cNvSpPr>
          <p:nvPr>
            <p:ph type="sldNum" sz="quarter" idx="12"/>
          </p:nvPr>
        </p:nvSpPr>
        <p:spPr/>
        <p:txBody>
          <a:bodyPr/>
          <a:lstStyle/>
          <a:p>
            <a:fld id="{8ACEC6B3-E101-456A-A828-9D5A912DEB98}" type="slidenum">
              <a:rPr lang="de-DE" smtClean="0"/>
              <a:t>9</a:t>
            </a:fld>
            <a:endParaRPr lang="de-DE"/>
          </a:p>
        </p:txBody>
      </p:sp>
      <p:sp>
        <p:nvSpPr>
          <p:cNvPr id="6" name="TextBox 5">
            <a:extLst>
              <a:ext uri="{FF2B5EF4-FFF2-40B4-BE49-F238E27FC236}">
                <a16:creationId xmlns:a16="http://schemas.microsoft.com/office/drawing/2014/main" id="{9F6C7B02-46BE-00D0-936F-FE67ED054A51}"/>
              </a:ext>
            </a:extLst>
          </p:cNvPr>
          <p:cNvSpPr txBox="1"/>
          <p:nvPr/>
        </p:nvSpPr>
        <p:spPr>
          <a:xfrm>
            <a:off x="5709501" y="713404"/>
            <a:ext cx="6108568" cy="523220"/>
          </a:xfrm>
          <a:prstGeom prst="rect">
            <a:avLst/>
          </a:prstGeom>
          <a:noFill/>
        </p:spPr>
        <p:txBody>
          <a:bodyPr wrap="square">
            <a:spAutoFit/>
          </a:bodyPr>
          <a:lstStyle/>
          <a:p>
            <a:pPr algn="r"/>
            <a:r>
              <a:rPr lang="el-GR" sz="1400" i="1" dirty="0">
                <a:latin typeface="Constantia" panose="02030602050306030303" pitchFamily="18" charset="0"/>
                <a:cs typeface="Times New Roman" panose="02020603050405020304" pitchFamily="18" charset="0"/>
              </a:rPr>
              <a:t>Έτυχε πρόσφατα να παρακολουθήσετε ή να ακούσετε κάποια εκπομπή ή να διαβάσετε κάποιο δημοσίευμα για τα άτομα με αναπηρία;</a:t>
            </a:r>
          </a:p>
        </p:txBody>
      </p:sp>
    </p:spTree>
    <p:extLst>
      <p:ext uri="{BB962C8B-B14F-4D97-AF65-F5344CB8AC3E}">
        <p14:creationId xmlns:p14="http://schemas.microsoft.com/office/powerpoint/2010/main" val="3983976131"/>
      </p:ext>
    </p:extLst>
  </p:cSld>
  <p:clrMapOvr>
    <a:masterClrMapping/>
  </p:clrMapOvr>
</p:sld>
</file>

<file path=ppt/theme/theme1.xml><?xml version="1.0" encoding="utf-8"?>
<a:theme xmlns:a="http://schemas.openxmlformats.org/drawingml/2006/main" name="Θέμα του Office">
  <a:themeElements>
    <a:clrScheme name="Προσαρμοσμένο 7">
      <a:dk1>
        <a:sysClr val="windowText" lastClr="000000"/>
      </a:dk1>
      <a:lt1>
        <a:sysClr val="window" lastClr="FFFFFF"/>
      </a:lt1>
      <a:dk2>
        <a:srgbClr val="775F55"/>
      </a:dk2>
      <a:lt2>
        <a:srgbClr val="EBDDC3"/>
      </a:lt2>
      <a:accent1>
        <a:srgbClr val="94B6D2"/>
      </a:accent1>
      <a:accent2>
        <a:srgbClr val="AE5279"/>
      </a:accent2>
      <a:accent3>
        <a:srgbClr val="A5AB81"/>
      </a:accent3>
      <a:accent4>
        <a:srgbClr val="D8B25C"/>
      </a:accent4>
      <a:accent5>
        <a:srgbClr val="7BA79D"/>
      </a:accent5>
      <a:accent6>
        <a:srgbClr val="968C8C"/>
      </a:accent6>
      <a:hlink>
        <a:srgbClr val="F7B615"/>
      </a:hlink>
      <a:folHlink>
        <a:srgbClr val="704404"/>
      </a:folHlink>
    </a:clrScheme>
    <a:fontScheme name="Προσαρμοσμένο 1">
      <a:majorFont>
        <a:latin typeface="Constantia"/>
        <a:ea typeface=""/>
        <a:cs typeface=""/>
      </a:majorFont>
      <a:minorFont>
        <a:latin typeface="Constant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1495</TotalTime>
  <Words>3021</Words>
  <Application>Microsoft Office PowerPoint</Application>
  <PresentationFormat>Ευρεία οθόνη</PresentationFormat>
  <Paragraphs>323</Paragraphs>
  <Slides>32</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32</vt:i4>
      </vt:variant>
    </vt:vector>
  </HeadingPairs>
  <TitlesOfParts>
    <vt:vector size="40" baseType="lpstr">
      <vt:lpstr>Aptos</vt:lpstr>
      <vt:lpstr>Arial</vt:lpstr>
      <vt:lpstr>Calibri</vt:lpstr>
      <vt:lpstr>Constantia</vt:lpstr>
      <vt:lpstr>Times New Roman</vt:lpstr>
      <vt:lpstr>Trebuchet MS</vt:lpstr>
      <vt:lpstr>Wingdings</vt:lpstr>
      <vt:lpstr>Θέμα του Office</vt:lpstr>
      <vt:lpstr>Παρουσίαση του PowerPoint</vt:lpstr>
      <vt:lpstr>Παρουσίαση του PowerPoint</vt:lpstr>
      <vt:lpstr>Παρουσίαση του PowerPoint</vt:lpstr>
      <vt:lpstr>Το προφίλ του Δείγματος: Κατηγορία αναπηρίας, χρόνιας πάθησης</vt:lpstr>
      <vt:lpstr>Το προφίλ του Δείγματος: Δημογραφικά στοιχεία</vt:lpstr>
      <vt:lpstr>Πρώτο μέρος: Δικαιώματα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Δεύτερο μέρος: Βιοτικό επίπεδο και ανεξάρτητη διαβίωση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Ευχαριστώ πολύ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Fani Provi</dc:creator>
  <cp:lastModifiedBy>user</cp:lastModifiedBy>
  <cp:revision>266</cp:revision>
  <dcterms:created xsi:type="dcterms:W3CDTF">2025-11-26T10:27:58Z</dcterms:created>
  <dcterms:modified xsi:type="dcterms:W3CDTF">2025-11-30T20:29:22Z</dcterms:modified>
</cp:coreProperties>
</file>